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58"/>
      </p:cViewPr>
      <p:guideLst>
        <p:guide orient="horz" pos="2160"/>
        <p:guide pos="2880"/>
      </p:guideLst>
    </p:cSldViewPr>
  </p:slideViewPr>
  <p:notesTextViewPr>
    <p:cViewPr>
      <p:scale>
        <a:sx n="1" d="1"/>
        <a:sy n="1" d="1"/>
      </p:scale>
      <p:origin x="0" y="-3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1E363-F8E8-43A3-A3DE-04A65FC828E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30D41E5-E446-4111-B70D-4A951E598D81}">
      <dgm:prSet phldrT="[Text]" custT="1"/>
      <dgm:spPr/>
      <dgm:t>
        <a:bodyPr/>
        <a:lstStyle/>
        <a:p>
          <a:r>
            <a:rPr lang="en-US" sz="2800" b="1" dirty="0"/>
            <a:t>Data Center &amp; Virtualization</a:t>
          </a:r>
        </a:p>
      </dgm:t>
    </dgm:pt>
    <dgm:pt modelId="{CEFEFF86-09C4-4FC4-8393-B0ABB1CBE632}" type="parTrans" cxnId="{8877F34E-8D4F-43B4-8ED2-A9DBD96BA48C}">
      <dgm:prSet/>
      <dgm:spPr/>
      <dgm:t>
        <a:bodyPr/>
        <a:lstStyle/>
        <a:p>
          <a:endParaRPr lang="en-US"/>
        </a:p>
      </dgm:t>
    </dgm:pt>
    <dgm:pt modelId="{172ED9B4-40DE-46DB-B309-D5CE07964CA5}" type="sibTrans" cxnId="{8877F34E-8D4F-43B4-8ED2-A9DBD96BA48C}">
      <dgm:prSet/>
      <dgm:spPr/>
      <dgm:t>
        <a:bodyPr/>
        <a:lstStyle/>
        <a:p>
          <a:endParaRPr lang="en-US"/>
        </a:p>
      </dgm:t>
    </dgm:pt>
    <dgm:pt modelId="{F95346D7-4C52-4DF5-B494-B10DFCE782DC}">
      <dgm:prSet phldrT="[Text]" custT="1"/>
      <dgm:spPr/>
      <dgm:t>
        <a:bodyPr/>
        <a:lstStyle/>
        <a:p>
          <a:r>
            <a:rPr lang="en-US" sz="1800" dirty="0"/>
            <a:t>Industry moving to 100Gb coherent technology</a:t>
          </a:r>
        </a:p>
      </dgm:t>
    </dgm:pt>
    <dgm:pt modelId="{4047618F-1F00-491C-A1B8-F974A14C52BB}" type="parTrans" cxnId="{F9F027F3-4F57-4DAD-BFDA-2E98B567E603}">
      <dgm:prSet/>
      <dgm:spPr/>
      <dgm:t>
        <a:bodyPr/>
        <a:lstStyle/>
        <a:p>
          <a:endParaRPr lang="en-US"/>
        </a:p>
      </dgm:t>
    </dgm:pt>
    <dgm:pt modelId="{17CAB2EA-349B-4D25-AA1C-43D160B8646C}" type="sibTrans" cxnId="{F9F027F3-4F57-4DAD-BFDA-2E98B567E603}">
      <dgm:prSet/>
      <dgm:spPr/>
      <dgm:t>
        <a:bodyPr/>
        <a:lstStyle/>
        <a:p>
          <a:endParaRPr lang="en-US"/>
        </a:p>
      </dgm:t>
    </dgm:pt>
    <dgm:pt modelId="{78808AC3-7946-4208-A34F-61A0650E4050}">
      <dgm:prSet phldrT="[Text]" custT="1"/>
      <dgm:spPr/>
      <dgm:t>
        <a:bodyPr/>
        <a:lstStyle/>
        <a:p>
          <a:r>
            <a:rPr lang="en-US" sz="2800" b="1" dirty="0">
              <a:solidFill>
                <a:schemeClr val="tx1"/>
              </a:solidFill>
            </a:rPr>
            <a:t>Capacity &amp; Bandwidth Management</a:t>
          </a:r>
        </a:p>
      </dgm:t>
    </dgm:pt>
    <dgm:pt modelId="{E8896A74-7EAE-4A64-9318-C38D1AC8D055}" type="parTrans" cxnId="{0A6026FC-3520-448D-94ED-8AF494D0D247}">
      <dgm:prSet/>
      <dgm:spPr/>
      <dgm:t>
        <a:bodyPr/>
        <a:lstStyle/>
        <a:p>
          <a:endParaRPr lang="en-US"/>
        </a:p>
      </dgm:t>
    </dgm:pt>
    <dgm:pt modelId="{078DA207-46A8-495C-9AC0-98872246A4A3}" type="sibTrans" cxnId="{0A6026FC-3520-448D-94ED-8AF494D0D247}">
      <dgm:prSet/>
      <dgm:spPr/>
      <dgm:t>
        <a:bodyPr/>
        <a:lstStyle/>
        <a:p>
          <a:endParaRPr lang="en-US"/>
        </a:p>
      </dgm:t>
    </dgm:pt>
    <dgm:pt modelId="{A2C7BD17-EF66-4666-A265-DB7CD6A78173}">
      <dgm:prSet phldrT="[Text]" custT="1"/>
      <dgm:spPr/>
      <dgm:t>
        <a:bodyPr/>
        <a:lstStyle/>
        <a:p>
          <a:r>
            <a:rPr lang="en-US" sz="1800" dirty="0"/>
            <a:t>Network layer convergence simplifying networks (WDM/OTN/Packet or </a:t>
          </a:r>
          <a:r>
            <a:rPr lang="en-US" sz="1800" u="sng" dirty="0"/>
            <a:t>any mix </a:t>
          </a:r>
          <a:r>
            <a:rPr lang="en-US" sz="1800" dirty="0"/>
            <a:t>needed)</a:t>
          </a:r>
          <a:endParaRPr lang="en-US" sz="1800" b="1" dirty="0"/>
        </a:p>
      </dgm:t>
    </dgm:pt>
    <dgm:pt modelId="{EE10AAF7-2209-49C0-9EED-816387407644}" type="parTrans" cxnId="{6D89D97C-CA94-47DA-92EF-A091DF5EF7D1}">
      <dgm:prSet/>
      <dgm:spPr/>
      <dgm:t>
        <a:bodyPr/>
        <a:lstStyle/>
        <a:p>
          <a:endParaRPr lang="en-US"/>
        </a:p>
      </dgm:t>
    </dgm:pt>
    <dgm:pt modelId="{38EA8801-DCF9-4F22-860A-3AAEDE515194}" type="sibTrans" cxnId="{6D89D97C-CA94-47DA-92EF-A091DF5EF7D1}">
      <dgm:prSet/>
      <dgm:spPr/>
      <dgm:t>
        <a:bodyPr/>
        <a:lstStyle/>
        <a:p>
          <a:endParaRPr lang="en-US"/>
        </a:p>
      </dgm:t>
    </dgm:pt>
    <dgm:pt modelId="{A778F7CC-4F90-4A14-A24A-049A70C2F596}">
      <dgm:prSet phldrT="[Text]" custT="1"/>
      <dgm:spPr/>
      <dgm:t>
        <a:bodyPr/>
        <a:lstStyle/>
        <a:p>
          <a:r>
            <a:rPr lang="en-US" sz="1800" dirty="0"/>
            <a:t>Emerging SDN solutions enable re-architecture of the network</a:t>
          </a:r>
        </a:p>
      </dgm:t>
    </dgm:pt>
    <dgm:pt modelId="{0C82D5E0-B869-4AEF-8710-984D9FB75FF7}" type="parTrans" cxnId="{D2D0C25E-3AF1-4726-92E0-BC755BB4297A}">
      <dgm:prSet/>
      <dgm:spPr/>
      <dgm:t>
        <a:bodyPr/>
        <a:lstStyle/>
        <a:p>
          <a:endParaRPr lang="en-US"/>
        </a:p>
      </dgm:t>
    </dgm:pt>
    <dgm:pt modelId="{FF9E3F83-7A64-40EB-83A7-7A6341D5F07D}" type="sibTrans" cxnId="{D2D0C25E-3AF1-4726-92E0-BC755BB4297A}">
      <dgm:prSet/>
      <dgm:spPr/>
      <dgm:t>
        <a:bodyPr/>
        <a:lstStyle/>
        <a:p>
          <a:endParaRPr lang="en-US"/>
        </a:p>
      </dgm:t>
    </dgm:pt>
    <dgm:pt modelId="{21B79959-8CB1-433E-A446-E35F98350E15}">
      <dgm:prSet phldrT="[Text]" custT="1"/>
      <dgm:spPr/>
      <dgm:t>
        <a:bodyPr/>
        <a:lstStyle/>
        <a:p>
          <a:r>
            <a:rPr lang="en-US" sz="1800" dirty="0"/>
            <a:t>Intelligent traffic </a:t>
          </a:r>
          <a:r>
            <a:rPr lang="en-US" sz="1800" dirty="0" err="1"/>
            <a:t>mgmt</a:t>
          </a:r>
          <a:r>
            <a:rPr lang="en-US" sz="1800" dirty="0"/>
            <a:t> &amp; engineering enabling new flexibility, new architectural options</a:t>
          </a:r>
        </a:p>
      </dgm:t>
    </dgm:pt>
    <dgm:pt modelId="{34A9560E-D4B1-4D0C-8BCA-9C757D8DE5E2}" type="parTrans" cxnId="{AF74505D-E4D3-4285-8BFA-9062B5CDF5C7}">
      <dgm:prSet/>
      <dgm:spPr/>
      <dgm:t>
        <a:bodyPr/>
        <a:lstStyle/>
        <a:p>
          <a:endParaRPr lang="en-US"/>
        </a:p>
      </dgm:t>
    </dgm:pt>
    <dgm:pt modelId="{855BAE50-50C2-43FD-8925-C50CCB4A0E5C}" type="sibTrans" cxnId="{AF74505D-E4D3-4285-8BFA-9062B5CDF5C7}">
      <dgm:prSet/>
      <dgm:spPr/>
      <dgm:t>
        <a:bodyPr/>
        <a:lstStyle/>
        <a:p>
          <a:endParaRPr lang="en-US"/>
        </a:p>
      </dgm:t>
    </dgm:pt>
    <dgm:pt modelId="{D2EEA057-C817-482A-B165-51E68C45F34E}">
      <dgm:prSet phldrT="[Text]" custT="1"/>
      <dgm:spPr/>
      <dgm:t>
        <a:bodyPr/>
        <a:lstStyle/>
        <a:p>
          <a:r>
            <a:rPr lang="en-US" sz="1800" dirty="0"/>
            <a:t>Optical Super-channels &amp; Flexible Grid emerging</a:t>
          </a:r>
        </a:p>
      </dgm:t>
    </dgm:pt>
    <dgm:pt modelId="{71271129-9B62-49A4-84F4-CA8F2B1825F7}" type="parTrans" cxnId="{84EA4E81-7066-4143-BD7B-D8FE7450DF68}">
      <dgm:prSet/>
      <dgm:spPr/>
      <dgm:t>
        <a:bodyPr/>
        <a:lstStyle/>
        <a:p>
          <a:endParaRPr lang="en-US"/>
        </a:p>
      </dgm:t>
    </dgm:pt>
    <dgm:pt modelId="{01496ABB-143B-49CE-9350-67AF097158E1}" type="sibTrans" cxnId="{84EA4E81-7066-4143-BD7B-D8FE7450DF68}">
      <dgm:prSet/>
      <dgm:spPr/>
      <dgm:t>
        <a:bodyPr/>
        <a:lstStyle/>
        <a:p>
          <a:endParaRPr lang="en-US"/>
        </a:p>
      </dgm:t>
    </dgm:pt>
    <dgm:pt modelId="{0D0C6EF1-B7AA-4BC5-A011-66DEE750F580}">
      <dgm:prSet phldrT="[Text]" custT="1"/>
      <dgm:spPr/>
      <dgm:t>
        <a:bodyPr/>
        <a:lstStyle/>
        <a:p>
          <a:r>
            <a:rPr lang="en-US" sz="1800" dirty="0"/>
            <a:t>Age of Virtualization – storage, compute, network</a:t>
          </a:r>
        </a:p>
      </dgm:t>
    </dgm:pt>
    <dgm:pt modelId="{0679DA86-0349-467C-B9DC-610340C06261}" type="parTrans" cxnId="{96CBD8BF-8784-49D2-9546-CDD75566E6BA}">
      <dgm:prSet/>
      <dgm:spPr/>
      <dgm:t>
        <a:bodyPr/>
        <a:lstStyle/>
        <a:p>
          <a:endParaRPr lang="en-US"/>
        </a:p>
      </dgm:t>
    </dgm:pt>
    <dgm:pt modelId="{FB60BBD5-449C-47F4-A1E0-2726F7BCC008}" type="sibTrans" cxnId="{96CBD8BF-8784-49D2-9546-CDD75566E6BA}">
      <dgm:prSet/>
      <dgm:spPr/>
      <dgm:t>
        <a:bodyPr/>
        <a:lstStyle/>
        <a:p>
          <a:endParaRPr lang="en-US"/>
        </a:p>
      </dgm:t>
    </dgm:pt>
    <dgm:pt modelId="{0A97279E-A19D-4DAA-86BE-0941882B1158}">
      <dgm:prSet phldrT="[Text]" custT="1"/>
      <dgm:spPr/>
      <dgm:t>
        <a:bodyPr/>
        <a:lstStyle/>
        <a:p>
          <a:r>
            <a:rPr lang="en-US" sz="1800" dirty="0"/>
            <a:t>Integration &amp; orchestration of Network &amp; IT</a:t>
          </a:r>
        </a:p>
      </dgm:t>
    </dgm:pt>
    <dgm:pt modelId="{A164A378-509D-46EF-8268-B5F082B9BCFA}" type="parTrans" cxnId="{73559A5C-4644-4043-BF9D-E5AF61ADDAED}">
      <dgm:prSet/>
      <dgm:spPr/>
      <dgm:t>
        <a:bodyPr/>
        <a:lstStyle/>
        <a:p>
          <a:endParaRPr lang="en-US"/>
        </a:p>
      </dgm:t>
    </dgm:pt>
    <dgm:pt modelId="{168B87E1-BC9F-4694-B8B8-71E5666B17BB}" type="sibTrans" cxnId="{73559A5C-4644-4043-BF9D-E5AF61ADDAED}">
      <dgm:prSet/>
      <dgm:spPr/>
      <dgm:t>
        <a:bodyPr/>
        <a:lstStyle/>
        <a:p>
          <a:endParaRPr lang="en-US"/>
        </a:p>
      </dgm:t>
    </dgm:pt>
    <dgm:pt modelId="{1B541347-0FB2-4725-BC9A-CC51A4E42351}">
      <dgm:prSet phldrT="[Text]" custT="1"/>
      <dgm:spPr/>
      <dgm:t>
        <a:bodyPr/>
        <a:lstStyle/>
        <a:p>
          <a:r>
            <a:rPr lang="en-US" sz="2800" b="1" dirty="0"/>
            <a:t>Core Optical</a:t>
          </a:r>
        </a:p>
        <a:p>
          <a:r>
            <a:rPr lang="en-US" sz="2800" b="1" dirty="0"/>
            <a:t>Technologies</a:t>
          </a:r>
        </a:p>
      </dgm:t>
    </dgm:pt>
    <dgm:pt modelId="{DB6D7FFD-908A-4EDC-95C7-D51B842BC67C}" type="parTrans" cxnId="{C797E4F2-B88F-4E6E-BBA8-261FA4E56615}">
      <dgm:prSet/>
      <dgm:spPr/>
      <dgm:t>
        <a:bodyPr/>
        <a:lstStyle/>
        <a:p>
          <a:endParaRPr lang="en-US"/>
        </a:p>
      </dgm:t>
    </dgm:pt>
    <dgm:pt modelId="{684E1F7E-036E-4F1D-AA50-9E9EFC05E69A}" type="sibTrans" cxnId="{C797E4F2-B88F-4E6E-BBA8-261FA4E56615}">
      <dgm:prSet/>
      <dgm:spPr/>
      <dgm:t>
        <a:bodyPr/>
        <a:lstStyle/>
        <a:p>
          <a:endParaRPr lang="en-US"/>
        </a:p>
      </dgm:t>
    </dgm:pt>
    <dgm:pt modelId="{64D08A23-594A-4246-91E8-45C2681C89F9}">
      <dgm:prSet phldrT="[Text]" custT="1"/>
      <dgm:spPr/>
      <dgm:t>
        <a:bodyPr/>
        <a:lstStyle/>
        <a:p>
          <a:r>
            <a:rPr lang="en-US" sz="1800" dirty="0"/>
            <a:t>Ethernet service rates increasing, but services no longer equivalent to </a:t>
          </a:r>
          <a:r>
            <a:rPr lang="en-US" sz="1800" dirty="0" err="1">
              <a:latin typeface="Symbol" pitchFamily="18" charset="2"/>
            </a:rPr>
            <a:t>l</a:t>
          </a:r>
          <a:r>
            <a:rPr lang="en-US" sz="1800" dirty="0" err="1"/>
            <a:t>s</a:t>
          </a:r>
          <a:endParaRPr lang="en-US" sz="1800" dirty="0"/>
        </a:p>
      </dgm:t>
    </dgm:pt>
    <dgm:pt modelId="{B83209FD-09E8-4365-B384-8B1C402FD696}" type="parTrans" cxnId="{CCD8DC9C-AC89-493B-A654-590D3272D029}">
      <dgm:prSet/>
      <dgm:spPr/>
      <dgm:t>
        <a:bodyPr/>
        <a:lstStyle/>
        <a:p>
          <a:endParaRPr lang="en-US"/>
        </a:p>
      </dgm:t>
    </dgm:pt>
    <dgm:pt modelId="{66E25CD4-C5BB-4F75-BE4E-C52041566285}" type="sibTrans" cxnId="{CCD8DC9C-AC89-493B-A654-590D3272D029}">
      <dgm:prSet/>
      <dgm:spPr/>
      <dgm:t>
        <a:bodyPr/>
        <a:lstStyle/>
        <a:p>
          <a:endParaRPr lang="en-US"/>
        </a:p>
      </dgm:t>
    </dgm:pt>
    <dgm:pt modelId="{6031D95D-C37B-44AB-AA85-46C99663316A}">
      <dgm:prSet phldrT="[Text]" custT="1"/>
      <dgm:spPr/>
      <dgm:t>
        <a:bodyPr/>
        <a:lstStyle/>
        <a:p>
          <a:r>
            <a:rPr lang="en-US" sz="1800" dirty="0"/>
            <a:t>Varying, often dynamic, traffic patterns &amp; profiles</a:t>
          </a:r>
        </a:p>
      </dgm:t>
    </dgm:pt>
    <dgm:pt modelId="{73FCB7FF-5563-4B5B-BF3A-AC01E8FE54EE}" type="parTrans" cxnId="{98BE0BE7-24F5-4513-A1D8-1F8ACA884E8A}">
      <dgm:prSet/>
      <dgm:spPr/>
      <dgm:t>
        <a:bodyPr/>
        <a:lstStyle/>
        <a:p>
          <a:endParaRPr lang="en-US"/>
        </a:p>
      </dgm:t>
    </dgm:pt>
    <dgm:pt modelId="{E0C64D5F-BD4D-4798-9BF4-1D83AD18B118}" type="sibTrans" cxnId="{98BE0BE7-24F5-4513-A1D8-1F8ACA884E8A}">
      <dgm:prSet/>
      <dgm:spPr/>
      <dgm:t>
        <a:bodyPr/>
        <a:lstStyle/>
        <a:p>
          <a:endParaRPr lang="en-US"/>
        </a:p>
      </dgm:t>
    </dgm:pt>
    <dgm:pt modelId="{EE8D4ECC-B7CC-4F05-8ACC-DB9C4A4A9C97}" type="pres">
      <dgm:prSet presAssocID="{2911E363-F8E8-43A3-A3DE-04A65FC828E7}" presName="Name0" presStyleCnt="0">
        <dgm:presLayoutVars>
          <dgm:dir/>
          <dgm:animLvl val="lvl"/>
          <dgm:resizeHandles val="exact"/>
        </dgm:presLayoutVars>
      </dgm:prSet>
      <dgm:spPr/>
    </dgm:pt>
    <dgm:pt modelId="{930E1A7A-3B60-4BAB-AA9D-2DE6F3917CDC}" type="pres">
      <dgm:prSet presAssocID="{530D41E5-E446-4111-B70D-4A951E598D81}" presName="linNode" presStyleCnt="0"/>
      <dgm:spPr/>
    </dgm:pt>
    <dgm:pt modelId="{7A51A499-02B0-4AEE-98E5-995E6CCB1A39}" type="pres">
      <dgm:prSet presAssocID="{530D41E5-E446-4111-B70D-4A951E598D81}" presName="parentText" presStyleLbl="node1" presStyleIdx="0" presStyleCnt="3">
        <dgm:presLayoutVars>
          <dgm:chMax val="1"/>
          <dgm:bulletEnabled val="1"/>
        </dgm:presLayoutVars>
      </dgm:prSet>
      <dgm:spPr/>
    </dgm:pt>
    <dgm:pt modelId="{8D32DAB2-7646-43C1-AD61-C415560D6936}" type="pres">
      <dgm:prSet presAssocID="{530D41E5-E446-4111-B70D-4A951E598D81}" presName="descendantText" presStyleLbl="alignAccFollowNode1" presStyleIdx="0" presStyleCnt="3" custScaleY="112635">
        <dgm:presLayoutVars>
          <dgm:bulletEnabled val="1"/>
        </dgm:presLayoutVars>
      </dgm:prSet>
      <dgm:spPr/>
    </dgm:pt>
    <dgm:pt modelId="{8AC8D288-F0B8-4E1C-822F-F7B9098C6AE4}" type="pres">
      <dgm:prSet presAssocID="{172ED9B4-40DE-46DB-B309-D5CE07964CA5}" presName="sp" presStyleCnt="0"/>
      <dgm:spPr/>
    </dgm:pt>
    <dgm:pt modelId="{4C7D747F-AF1F-447E-B063-9FF8DD7F4C59}" type="pres">
      <dgm:prSet presAssocID="{1B541347-0FB2-4725-BC9A-CC51A4E42351}" presName="linNode" presStyleCnt="0"/>
      <dgm:spPr/>
    </dgm:pt>
    <dgm:pt modelId="{9A60FE65-A327-447E-842D-56F8B4903AC1}" type="pres">
      <dgm:prSet presAssocID="{1B541347-0FB2-4725-BC9A-CC51A4E42351}" presName="parentText" presStyleLbl="node1" presStyleIdx="1" presStyleCnt="3">
        <dgm:presLayoutVars>
          <dgm:chMax val="1"/>
          <dgm:bulletEnabled val="1"/>
        </dgm:presLayoutVars>
      </dgm:prSet>
      <dgm:spPr/>
    </dgm:pt>
    <dgm:pt modelId="{6FEB1B37-7B98-4EBA-A3A3-C4DC8FBC75E8}" type="pres">
      <dgm:prSet presAssocID="{1B541347-0FB2-4725-BC9A-CC51A4E42351}" presName="descendantText" presStyleLbl="alignAccFollowNode1" presStyleIdx="1" presStyleCnt="3" custScaleY="114015">
        <dgm:presLayoutVars>
          <dgm:bulletEnabled val="1"/>
        </dgm:presLayoutVars>
      </dgm:prSet>
      <dgm:spPr/>
    </dgm:pt>
    <dgm:pt modelId="{93A77328-50DB-4D34-B738-13CEB6324FF1}" type="pres">
      <dgm:prSet presAssocID="{684E1F7E-036E-4F1D-AA50-9E9EFC05E69A}" presName="sp" presStyleCnt="0"/>
      <dgm:spPr/>
    </dgm:pt>
    <dgm:pt modelId="{E1399D47-2053-4482-9426-203AD1727D27}" type="pres">
      <dgm:prSet presAssocID="{78808AC3-7946-4208-A34F-61A0650E4050}" presName="linNode" presStyleCnt="0"/>
      <dgm:spPr/>
    </dgm:pt>
    <dgm:pt modelId="{18E8F4BB-3909-4B96-9736-97D6FB9EFB34}" type="pres">
      <dgm:prSet presAssocID="{78808AC3-7946-4208-A34F-61A0650E4050}" presName="parentText" presStyleLbl="node1" presStyleIdx="2" presStyleCnt="3">
        <dgm:presLayoutVars>
          <dgm:chMax val="1"/>
          <dgm:bulletEnabled val="1"/>
        </dgm:presLayoutVars>
      </dgm:prSet>
      <dgm:spPr/>
    </dgm:pt>
    <dgm:pt modelId="{ABD7A2F6-27CF-407B-95BD-327B3E4B3AEC}" type="pres">
      <dgm:prSet presAssocID="{78808AC3-7946-4208-A34F-61A0650E4050}" presName="descendantText" presStyleLbl="alignAccFollowNode1" presStyleIdx="2" presStyleCnt="3" custScaleY="116944">
        <dgm:presLayoutVars>
          <dgm:bulletEnabled val="1"/>
        </dgm:presLayoutVars>
      </dgm:prSet>
      <dgm:spPr/>
    </dgm:pt>
  </dgm:ptLst>
  <dgm:cxnLst>
    <dgm:cxn modelId="{86AE930E-0DDA-4A76-8D9D-F7FCC18C4B0B}" type="presOf" srcId="{21B79959-8CB1-433E-A446-E35F98350E15}" destId="{ABD7A2F6-27CF-407B-95BD-327B3E4B3AEC}" srcOrd="0" destOrd="1" presId="urn:microsoft.com/office/officeart/2005/8/layout/vList5"/>
    <dgm:cxn modelId="{AA58C23D-56D6-4292-AA70-AC475F63DF23}" type="presOf" srcId="{D2EEA057-C817-482A-B165-51E68C45F34E}" destId="{6FEB1B37-7B98-4EBA-A3A3-C4DC8FBC75E8}" srcOrd="0" destOrd="1" presId="urn:microsoft.com/office/officeart/2005/8/layout/vList5"/>
    <dgm:cxn modelId="{73559A5C-4644-4043-BF9D-E5AF61ADDAED}" srcId="{530D41E5-E446-4111-B70D-4A951E598D81}" destId="{0A97279E-A19D-4DAA-86BE-0941882B1158}" srcOrd="2" destOrd="0" parTransId="{A164A378-509D-46EF-8268-B5F082B9BCFA}" sibTransId="{168B87E1-BC9F-4694-B8B8-71E5666B17BB}"/>
    <dgm:cxn modelId="{AF74505D-E4D3-4285-8BFA-9062B5CDF5C7}" srcId="{78808AC3-7946-4208-A34F-61A0650E4050}" destId="{21B79959-8CB1-433E-A446-E35F98350E15}" srcOrd="1" destOrd="0" parTransId="{34A9560E-D4B1-4D0C-8BCA-9C757D8DE5E2}" sibTransId="{855BAE50-50C2-43FD-8925-C50CCB4A0E5C}"/>
    <dgm:cxn modelId="{D2D0C25E-3AF1-4726-92E0-BC755BB4297A}" srcId="{78808AC3-7946-4208-A34F-61A0650E4050}" destId="{A778F7CC-4F90-4A14-A24A-049A70C2F596}" srcOrd="2" destOrd="0" parTransId="{0C82D5E0-B869-4AEF-8710-984D9FB75FF7}" sibTransId="{FF9E3F83-7A64-40EB-83A7-7A6341D5F07D}"/>
    <dgm:cxn modelId="{C9121064-7A93-4D34-978E-0356F51AB348}" type="presOf" srcId="{0D0C6EF1-B7AA-4BC5-A011-66DEE750F580}" destId="{8D32DAB2-7646-43C1-AD61-C415560D6936}" srcOrd="0" destOrd="0" presId="urn:microsoft.com/office/officeart/2005/8/layout/vList5"/>
    <dgm:cxn modelId="{8877F34E-8D4F-43B4-8ED2-A9DBD96BA48C}" srcId="{2911E363-F8E8-43A3-A3DE-04A65FC828E7}" destId="{530D41E5-E446-4111-B70D-4A951E598D81}" srcOrd="0" destOrd="0" parTransId="{CEFEFF86-09C4-4FC4-8393-B0ABB1CBE632}" sibTransId="{172ED9B4-40DE-46DB-B309-D5CE07964CA5}"/>
    <dgm:cxn modelId="{6D89D97C-CA94-47DA-92EF-A091DF5EF7D1}" srcId="{78808AC3-7946-4208-A34F-61A0650E4050}" destId="{A2C7BD17-EF66-4666-A265-DB7CD6A78173}" srcOrd="0" destOrd="0" parTransId="{EE10AAF7-2209-49C0-9EED-816387407644}" sibTransId="{38EA8801-DCF9-4F22-860A-3AAEDE515194}"/>
    <dgm:cxn modelId="{84EA4E81-7066-4143-BD7B-D8FE7450DF68}" srcId="{1B541347-0FB2-4725-BC9A-CC51A4E42351}" destId="{D2EEA057-C817-482A-B165-51E68C45F34E}" srcOrd="1" destOrd="0" parTransId="{71271129-9B62-49A4-84F4-CA8F2B1825F7}" sibTransId="{01496ABB-143B-49CE-9350-67AF097158E1}"/>
    <dgm:cxn modelId="{CCD8DC9C-AC89-493B-A654-590D3272D029}" srcId="{1B541347-0FB2-4725-BC9A-CC51A4E42351}" destId="{64D08A23-594A-4246-91E8-45C2681C89F9}" srcOrd="2" destOrd="0" parTransId="{B83209FD-09E8-4365-B384-8B1C402FD696}" sibTransId="{66E25CD4-C5BB-4F75-BE4E-C52041566285}"/>
    <dgm:cxn modelId="{9DC775B0-B909-4810-8441-CDA4A16C625C}" type="presOf" srcId="{F95346D7-4C52-4DF5-B494-B10DFCE782DC}" destId="{6FEB1B37-7B98-4EBA-A3A3-C4DC8FBC75E8}" srcOrd="0" destOrd="0" presId="urn:microsoft.com/office/officeart/2005/8/layout/vList5"/>
    <dgm:cxn modelId="{C93A9AB3-5656-4E6B-9AA6-CE65BF5792A8}" type="presOf" srcId="{A778F7CC-4F90-4A14-A24A-049A70C2F596}" destId="{ABD7A2F6-27CF-407B-95BD-327B3E4B3AEC}" srcOrd="0" destOrd="2" presId="urn:microsoft.com/office/officeart/2005/8/layout/vList5"/>
    <dgm:cxn modelId="{DB8766B4-1A46-4383-9EC8-3BD2E706EA39}" type="presOf" srcId="{A2C7BD17-EF66-4666-A265-DB7CD6A78173}" destId="{ABD7A2F6-27CF-407B-95BD-327B3E4B3AEC}" srcOrd="0" destOrd="0" presId="urn:microsoft.com/office/officeart/2005/8/layout/vList5"/>
    <dgm:cxn modelId="{96CBD8BF-8784-49D2-9546-CDD75566E6BA}" srcId="{530D41E5-E446-4111-B70D-4A951E598D81}" destId="{0D0C6EF1-B7AA-4BC5-A011-66DEE750F580}" srcOrd="0" destOrd="0" parTransId="{0679DA86-0349-467C-B9DC-610340C06261}" sibTransId="{FB60BBD5-449C-47F4-A1E0-2726F7BCC008}"/>
    <dgm:cxn modelId="{B2ED31D4-D55C-467F-AE2A-39896D001BF5}" type="presOf" srcId="{0A97279E-A19D-4DAA-86BE-0941882B1158}" destId="{8D32DAB2-7646-43C1-AD61-C415560D6936}" srcOrd="0" destOrd="2" presId="urn:microsoft.com/office/officeart/2005/8/layout/vList5"/>
    <dgm:cxn modelId="{C09F50D6-2B0B-4E2A-B48A-F906A536A1F5}" type="presOf" srcId="{64D08A23-594A-4246-91E8-45C2681C89F9}" destId="{6FEB1B37-7B98-4EBA-A3A3-C4DC8FBC75E8}" srcOrd="0" destOrd="2" presId="urn:microsoft.com/office/officeart/2005/8/layout/vList5"/>
    <dgm:cxn modelId="{1152A4DC-B08A-4727-82ED-440CA6B8AA7E}" type="presOf" srcId="{6031D95D-C37B-44AB-AA85-46C99663316A}" destId="{8D32DAB2-7646-43C1-AD61-C415560D6936}" srcOrd="0" destOrd="1" presId="urn:microsoft.com/office/officeart/2005/8/layout/vList5"/>
    <dgm:cxn modelId="{98BE0BE7-24F5-4513-A1D8-1F8ACA884E8A}" srcId="{530D41E5-E446-4111-B70D-4A951E598D81}" destId="{6031D95D-C37B-44AB-AA85-46C99663316A}" srcOrd="1" destOrd="0" parTransId="{73FCB7FF-5563-4B5B-BF3A-AC01E8FE54EE}" sibTransId="{E0C64D5F-BD4D-4798-9BF4-1D83AD18B118}"/>
    <dgm:cxn modelId="{66CF0EE9-C316-4D2A-8797-BCEAF624FBC8}" type="presOf" srcId="{530D41E5-E446-4111-B70D-4A951E598D81}" destId="{7A51A499-02B0-4AEE-98E5-995E6CCB1A39}" srcOrd="0" destOrd="0" presId="urn:microsoft.com/office/officeart/2005/8/layout/vList5"/>
    <dgm:cxn modelId="{5C8DB2EC-42DD-4721-AC85-E419E87EE5E6}" type="presOf" srcId="{78808AC3-7946-4208-A34F-61A0650E4050}" destId="{18E8F4BB-3909-4B96-9736-97D6FB9EFB34}" srcOrd="0" destOrd="0" presId="urn:microsoft.com/office/officeart/2005/8/layout/vList5"/>
    <dgm:cxn modelId="{51E926EE-54C5-40B6-9179-1912E2F94FEC}" type="presOf" srcId="{1B541347-0FB2-4725-BC9A-CC51A4E42351}" destId="{9A60FE65-A327-447E-842D-56F8B4903AC1}" srcOrd="0" destOrd="0" presId="urn:microsoft.com/office/officeart/2005/8/layout/vList5"/>
    <dgm:cxn modelId="{93B035F1-B91F-4360-87DD-0F2E68CED87E}" type="presOf" srcId="{2911E363-F8E8-43A3-A3DE-04A65FC828E7}" destId="{EE8D4ECC-B7CC-4F05-8ACC-DB9C4A4A9C97}" srcOrd="0" destOrd="0" presId="urn:microsoft.com/office/officeart/2005/8/layout/vList5"/>
    <dgm:cxn modelId="{C797E4F2-B88F-4E6E-BBA8-261FA4E56615}" srcId="{2911E363-F8E8-43A3-A3DE-04A65FC828E7}" destId="{1B541347-0FB2-4725-BC9A-CC51A4E42351}" srcOrd="1" destOrd="0" parTransId="{DB6D7FFD-908A-4EDC-95C7-D51B842BC67C}" sibTransId="{684E1F7E-036E-4F1D-AA50-9E9EFC05E69A}"/>
    <dgm:cxn modelId="{F9F027F3-4F57-4DAD-BFDA-2E98B567E603}" srcId="{1B541347-0FB2-4725-BC9A-CC51A4E42351}" destId="{F95346D7-4C52-4DF5-B494-B10DFCE782DC}" srcOrd="0" destOrd="0" parTransId="{4047618F-1F00-491C-A1B8-F974A14C52BB}" sibTransId="{17CAB2EA-349B-4D25-AA1C-43D160B8646C}"/>
    <dgm:cxn modelId="{0A6026FC-3520-448D-94ED-8AF494D0D247}" srcId="{2911E363-F8E8-43A3-A3DE-04A65FC828E7}" destId="{78808AC3-7946-4208-A34F-61A0650E4050}" srcOrd="2" destOrd="0" parTransId="{E8896A74-7EAE-4A64-9318-C38D1AC8D055}" sibTransId="{078DA207-46A8-495C-9AC0-98872246A4A3}"/>
    <dgm:cxn modelId="{0C9B9018-4D30-43B3-A14A-019AB28CD523}" type="presParOf" srcId="{EE8D4ECC-B7CC-4F05-8ACC-DB9C4A4A9C97}" destId="{930E1A7A-3B60-4BAB-AA9D-2DE6F3917CDC}" srcOrd="0" destOrd="0" presId="urn:microsoft.com/office/officeart/2005/8/layout/vList5"/>
    <dgm:cxn modelId="{57852487-E69B-46CA-84C1-10BD37A094AD}" type="presParOf" srcId="{930E1A7A-3B60-4BAB-AA9D-2DE6F3917CDC}" destId="{7A51A499-02B0-4AEE-98E5-995E6CCB1A39}" srcOrd="0" destOrd="0" presId="urn:microsoft.com/office/officeart/2005/8/layout/vList5"/>
    <dgm:cxn modelId="{348700BF-4BCF-4E16-9982-D519EF8C27BD}" type="presParOf" srcId="{930E1A7A-3B60-4BAB-AA9D-2DE6F3917CDC}" destId="{8D32DAB2-7646-43C1-AD61-C415560D6936}" srcOrd="1" destOrd="0" presId="urn:microsoft.com/office/officeart/2005/8/layout/vList5"/>
    <dgm:cxn modelId="{990E4407-8329-43CF-9ED5-48F1C6701EE7}" type="presParOf" srcId="{EE8D4ECC-B7CC-4F05-8ACC-DB9C4A4A9C97}" destId="{8AC8D288-F0B8-4E1C-822F-F7B9098C6AE4}" srcOrd="1" destOrd="0" presId="urn:microsoft.com/office/officeart/2005/8/layout/vList5"/>
    <dgm:cxn modelId="{35A62866-EB0A-4183-A378-C665ADA0F94B}" type="presParOf" srcId="{EE8D4ECC-B7CC-4F05-8ACC-DB9C4A4A9C97}" destId="{4C7D747F-AF1F-447E-B063-9FF8DD7F4C59}" srcOrd="2" destOrd="0" presId="urn:microsoft.com/office/officeart/2005/8/layout/vList5"/>
    <dgm:cxn modelId="{AE1E9761-3C3E-4F0D-9027-BB033EB2BA41}" type="presParOf" srcId="{4C7D747F-AF1F-447E-B063-9FF8DD7F4C59}" destId="{9A60FE65-A327-447E-842D-56F8B4903AC1}" srcOrd="0" destOrd="0" presId="urn:microsoft.com/office/officeart/2005/8/layout/vList5"/>
    <dgm:cxn modelId="{5C68A8B0-02F8-4C74-8FCC-6D1F4A18D02F}" type="presParOf" srcId="{4C7D747F-AF1F-447E-B063-9FF8DD7F4C59}" destId="{6FEB1B37-7B98-4EBA-A3A3-C4DC8FBC75E8}" srcOrd="1" destOrd="0" presId="urn:microsoft.com/office/officeart/2005/8/layout/vList5"/>
    <dgm:cxn modelId="{0183B085-7458-4C89-8CA8-90FA074071B9}" type="presParOf" srcId="{EE8D4ECC-B7CC-4F05-8ACC-DB9C4A4A9C97}" destId="{93A77328-50DB-4D34-B738-13CEB6324FF1}" srcOrd="3" destOrd="0" presId="urn:microsoft.com/office/officeart/2005/8/layout/vList5"/>
    <dgm:cxn modelId="{7000E6A5-466B-492C-BFB4-E9C6187EA74E}" type="presParOf" srcId="{EE8D4ECC-B7CC-4F05-8ACC-DB9C4A4A9C97}" destId="{E1399D47-2053-4482-9426-203AD1727D27}" srcOrd="4" destOrd="0" presId="urn:microsoft.com/office/officeart/2005/8/layout/vList5"/>
    <dgm:cxn modelId="{C3492C04-5B9B-43A7-B3F5-3B16FFFBA48A}" type="presParOf" srcId="{E1399D47-2053-4482-9426-203AD1727D27}" destId="{18E8F4BB-3909-4B96-9736-97D6FB9EFB34}" srcOrd="0" destOrd="0" presId="urn:microsoft.com/office/officeart/2005/8/layout/vList5"/>
    <dgm:cxn modelId="{9C5E0F54-7AD5-4834-900D-D34383728123}" type="presParOf" srcId="{E1399D47-2053-4482-9426-203AD1727D27}" destId="{ABD7A2F6-27CF-407B-95BD-327B3E4B3AE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2DAB2-7646-43C1-AD61-C415560D6936}">
      <dsp:nvSpPr>
        <dsp:cNvPr id="0" name=""/>
        <dsp:cNvSpPr/>
      </dsp:nvSpPr>
      <dsp:spPr>
        <a:xfrm rot="5400000">
          <a:off x="5163602" y="-1933357"/>
          <a:ext cx="1545621" cy="558721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Age of Virtualization – storage, compute, network</a:t>
          </a:r>
        </a:p>
        <a:p>
          <a:pPr marL="171450" lvl="1" indent="-171450" algn="l" defTabSz="800100">
            <a:lnSpc>
              <a:spcPct val="90000"/>
            </a:lnSpc>
            <a:spcBef>
              <a:spcPct val="0"/>
            </a:spcBef>
            <a:spcAft>
              <a:spcPct val="15000"/>
            </a:spcAft>
            <a:buChar char="•"/>
          </a:pPr>
          <a:r>
            <a:rPr lang="en-US" sz="1800" kern="1200" dirty="0"/>
            <a:t>Varying, often dynamic, traffic patterns &amp; profiles</a:t>
          </a:r>
        </a:p>
        <a:p>
          <a:pPr marL="171450" lvl="1" indent="-171450" algn="l" defTabSz="800100">
            <a:lnSpc>
              <a:spcPct val="90000"/>
            </a:lnSpc>
            <a:spcBef>
              <a:spcPct val="0"/>
            </a:spcBef>
            <a:spcAft>
              <a:spcPct val="15000"/>
            </a:spcAft>
            <a:buChar char="•"/>
          </a:pPr>
          <a:r>
            <a:rPr lang="en-US" sz="1800" kern="1200" dirty="0"/>
            <a:t>Integration &amp; orchestration of Network &amp; IT</a:t>
          </a:r>
        </a:p>
      </dsp:txBody>
      <dsp:txXfrm rot="-5400000">
        <a:off x="3142807" y="162889"/>
        <a:ext cx="5511761" cy="1394719"/>
      </dsp:txXfrm>
    </dsp:sp>
    <dsp:sp modelId="{7A51A499-02B0-4AEE-98E5-995E6CCB1A39}">
      <dsp:nvSpPr>
        <dsp:cNvPr id="0" name=""/>
        <dsp:cNvSpPr/>
      </dsp:nvSpPr>
      <dsp:spPr>
        <a:xfrm>
          <a:off x="0" y="2598"/>
          <a:ext cx="3142806" cy="17152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Data Center &amp; Virtualization</a:t>
          </a:r>
        </a:p>
      </dsp:txBody>
      <dsp:txXfrm>
        <a:off x="83734" y="86332"/>
        <a:ext cx="2975338" cy="1547830"/>
      </dsp:txXfrm>
    </dsp:sp>
    <dsp:sp modelId="{6FEB1B37-7B98-4EBA-A3A3-C4DC8FBC75E8}">
      <dsp:nvSpPr>
        <dsp:cNvPr id="0" name=""/>
        <dsp:cNvSpPr/>
      </dsp:nvSpPr>
      <dsp:spPr>
        <a:xfrm rot="5400000">
          <a:off x="5154133" y="-132294"/>
          <a:ext cx="1564558" cy="5587212"/>
        </a:xfrm>
        <a:prstGeom prst="round2SameRect">
          <a:avLst/>
        </a:prstGeom>
        <a:solidFill>
          <a:schemeClr val="accent2">
            <a:tint val="40000"/>
            <a:alpha val="90000"/>
            <a:hueOff val="-5369885"/>
            <a:satOff val="34005"/>
            <a:lumOff val="1840"/>
            <a:alphaOff val="0"/>
          </a:schemeClr>
        </a:solidFill>
        <a:ln w="25400" cap="flat" cmpd="sng" algn="ctr">
          <a:solidFill>
            <a:schemeClr val="accent2">
              <a:tint val="40000"/>
              <a:alpha val="90000"/>
              <a:hueOff val="-5369885"/>
              <a:satOff val="34005"/>
              <a:lumOff val="18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Industry moving to 100Gb coherent technology</a:t>
          </a:r>
        </a:p>
        <a:p>
          <a:pPr marL="171450" lvl="1" indent="-171450" algn="l" defTabSz="800100">
            <a:lnSpc>
              <a:spcPct val="90000"/>
            </a:lnSpc>
            <a:spcBef>
              <a:spcPct val="0"/>
            </a:spcBef>
            <a:spcAft>
              <a:spcPct val="15000"/>
            </a:spcAft>
            <a:buChar char="•"/>
          </a:pPr>
          <a:r>
            <a:rPr lang="en-US" sz="1800" kern="1200" dirty="0"/>
            <a:t>Optical Super-channels &amp; Flexible Grid emerging</a:t>
          </a:r>
        </a:p>
        <a:p>
          <a:pPr marL="171450" lvl="1" indent="-171450" algn="l" defTabSz="800100">
            <a:lnSpc>
              <a:spcPct val="90000"/>
            </a:lnSpc>
            <a:spcBef>
              <a:spcPct val="0"/>
            </a:spcBef>
            <a:spcAft>
              <a:spcPct val="15000"/>
            </a:spcAft>
            <a:buChar char="•"/>
          </a:pPr>
          <a:r>
            <a:rPr lang="en-US" sz="1800" kern="1200" dirty="0"/>
            <a:t>Ethernet service rates increasing, but services no longer equivalent to </a:t>
          </a:r>
          <a:r>
            <a:rPr lang="en-US" sz="1800" kern="1200" dirty="0" err="1">
              <a:latin typeface="Symbol" pitchFamily="18" charset="2"/>
            </a:rPr>
            <a:t>l</a:t>
          </a:r>
          <a:r>
            <a:rPr lang="en-US" sz="1800" kern="1200" dirty="0" err="1"/>
            <a:t>s</a:t>
          </a:r>
          <a:endParaRPr lang="en-US" sz="1800" kern="1200" dirty="0"/>
        </a:p>
      </dsp:txBody>
      <dsp:txXfrm rot="-5400000">
        <a:off x="3142807" y="1955407"/>
        <a:ext cx="5510837" cy="1411808"/>
      </dsp:txXfrm>
    </dsp:sp>
    <dsp:sp modelId="{9A60FE65-A327-447E-842D-56F8B4903AC1}">
      <dsp:nvSpPr>
        <dsp:cNvPr id="0" name=""/>
        <dsp:cNvSpPr/>
      </dsp:nvSpPr>
      <dsp:spPr>
        <a:xfrm>
          <a:off x="0" y="1803662"/>
          <a:ext cx="3142806" cy="1715298"/>
        </a:xfrm>
        <a:prstGeom prst="roundRect">
          <a:avLst/>
        </a:prstGeom>
        <a:solidFill>
          <a:schemeClr val="accent2">
            <a:hueOff val="-5072322"/>
            <a:satOff val="35149"/>
            <a:lumOff val="-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Core Optical</a:t>
          </a:r>
        </a:p>
        <a:p>
          <a:pPr marL="0" lvl="0" indent="0" algn="ctr" defTabSz="1244600">
            <a:lnSpc>
              <a:spcPct val="90000"/>
            </a:lnSpc>
            <a:spcBef>
              <a:spcPct val="0"/>
            </a:spcBef>
            <a:spcAft>
              <a:spcPct val="35000"/>
            </a:spcAft>
            <a:buNone/>
          </a:pPr>
          <a:r>
            <a:rPr lang="en-US" sz="2800" b="1" kern="1200" dirty="0"/>
            <a:t>Technologies</a:t>
          </a:r>
        </a:p>
      </dsp:txBody>
      <dsp:txXfrm>
        <a:off x="83734" y="1887396"/>
        <a:ext cx="2975338" cy="1547830"/>
      </dsp:txXfrm>
    </dsp:sp>
    <dsp:sp modelId="{ABD7A2F6-27CF-407B-95BD-327B3E4B3AEC}">
      <dsp:nvSpPr>
        <dsp:cNvPr id="0" name=""/>
        <dsp:cNvSpPr/>
      </dsp:nvSpPr>
      <dsp:spPr>
        <a:xfrm rot="5400000">
          <a:off x="5134037" y="1668769"/>
          <a:ext cx="1604751" cy="5587212"/>
        </a:xfrm>
        <a:prstGeom prst="round2SameRect">
          <a:avLst/>
        </a:prstGeom>
        <a:solidFill>
          <a:schemeClr val="accent2">
            <a:tint val="40000"/>
            <a:alpha val="90000"/>
            <a:hueOff val="-10739769"/>
            <a:satOff val="68010"/>
            <a:lumOff val="3681"/>
            <a:alphaOff val="0"/>
          </a:schemeClr>
        </a:solidFill>
        <a:ln w="25400" cap="flat" cmpd="sng" algn="ctr">
          <a:solidFill>
            <a:schemeClr val="accent2">
              <a:tint val="40000"/>
              <a:alpha val="90000"/>
              <a:hueOff val="-10739769"/>
              <a:satOff val="68010"/>
              <a:lumOff val="36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Network layer convergence simplifying networks (WDM/OTN/Packet or </a:t>
          </a:r>
          <a:r>
            <a:rPr lang="en-US" sz="1800" u="sng" kern="1200" dirty="0"/>
            <a:t>any mix </a:t>
          </a:r>
          <a:r>
            <a:rPr lang="en-US" sz="1800" kern="1200" dirty="0"/>
            <a:t>needed)</a:t>
          </a:r>
          <a:endParaRPr lang="en-US" sz="1800" b="1" kern="1200" dirty="0"/>
        </a:p>
        <a:p>
          <a:pPr marL="171450" lvl="1" indent="-171450" algn="l" defTabSz="800100">
            <a:lnSpc>
              <a:spcPct val="90000"/>
            </a:lnSpc>
            <a:spcBef>
              <a:spcPct val="0"/>
            </a:spcBef>
            <a:spcAft>
              <a:spcPct val="15000"/>
            </a:spcAft>
            <a:buChar char="•"/>
          </a:pPr>
          <a:r>
            <a:rPr lang="en-US" sz="1800" kern="1200" dirty="0"/>
            <a:t>Intelligent traffic </a:t>
          </a:r>
          <a:r>
            <a:rPr lang="en-US" sz="1800" kern="1200" dirty="0" err="1"/>
            <a:t>mgmt</a:t>
          </a:r>
          <a:r>
            <a:rPr lang="en-US" sz="1800" kern="1200" dirty="0"/>
            <a:t> &amp; engineering enabling new flexibility, new architectural options</a:t>
          </a:r>
        </a:p>
        <a:p>
          <a:pPr marL="171450" lvl="1" indent="-171450" algn="l" defTabSz="800100">
            <a:lnSpc>
              <a:spcPct val="90000"/>
            </a:lnSpc>
            <a:spcBef>
              <a:spcPct val="0"/>
            </a:spcBef>
            <a:spcAft>
              <a:spcPct val="15000"/>
            </a:spcAft>
            <a:buChar char="•"/>
          </a:pPr>
          <a:r>
            <a:rPr lang="en-US" sz="1800" kern="1200" dirty="0"/>
            <a:t>Emerging SDN solutions enable re-architecture of the network</a:t>
          </a:r>
        </a:p>
      </dsp:txBody>
      <dsp:txXfrm rot="-5400000">
        <a:off x="3142807" y="3738337"/>
        <a:ext cx="5508875" cy="1448077"/>
      </dsp:txXfrm>
    </dsp:sp>
    <dsp:sp modelId="{18E8F4BB-3909-4B96-9736-97D6FB9EFB34}">
      <dsp:nvSpPr>
        <dsp:cNvPr id="0" name=""/>
        <dsp:cNvSpPr/>
      </dsp:nvSpPr>
      <dsp:spPr>
        <a:xfrm>
          <a:off x="0" y="3604726"/>
          <a:ext cx="3142806" cy="1715298"/>
        </a:xfrm>
        <a:prstGeom prst="roundRect">
          <a:avLst/>
        </a:prstGeom>
        <a:solidFill>
          <a:schemeClr val="accent2">
            <a:hueOff val="-10144644"/>
            <a:satOff val="70297"/>
            <a:lumOff val="-3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Capacity &amp; Bandwidth Management</a:t>
          </a:r>
        </a:p>
      </dsp:txBody>
      <dsp:txXfrm>
        <a:off x="83734" y="3688460"/>
        <a:ext cx="2975338" cy="15478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1E9C3-420E-4489-A6F1-46EF58DA70A7}" type="datetimeFigureOut">
              <a:rPr lang="en-US" smtClean="0"/>
              <a:t>3/13/2020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504B4-8E08-4F68-A994-EB09E58E4FAB}" type="slidenum">
              <a:rPr lang="en-US" smtClean="0"/>
              <a:t>‹#›</a:t>
            </a:fld>
            <a:endParaRPr lang="en-US"/>
          </a:p>
        </p:txBody>
      </p:sp>
    </p:spTree>
    <p:extLst>
      <p:ext uri="{BB962C8B-B14F-4D97-AF65-F5344CB8AC3E}">
        <p14:creationId xmlns:p14="http://schemas.microsoft.com/office/powerpoint/2010/main" val="3695746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TCO = total </a:t>
            </a:r>
            <a:r>
              <a:rPr lang="en-US"/>
              <a:t>cost ownership </a:t>
            </a:r>
            <a:r>
              <a:rPr lang="en-US">
                <a:sym typeface="Wingdings" panose="05000000000000000000" pitchFamily="2" charset="2"/>
              </a:rPr>
              <a:t> </a:t>
            </a:r>
            <a:r>
              <a:rPr lang="en-US" sz="1200" b="0" i="0" kern="1200">
                <a:solidFill>
                  <a:schemeClr val="tx1"/>
                </a:solidFill>
                <a:effectLst/>
                <a:latin typeface="+mn-lt"/>
                <a:ea typeface="+mn-ea"/>
                <a:cs typeface="+mn-cs"/>
              </a:rPr>
              <a:t>Total cost of ownership (TCO) is an estimation of the expenses associated with purchasing, deploying, using and retiring a product or piece of equipment.</a:t>
            </a:r>
          </a:p>
          <a:p>
            <a:endParaRPr lang="en-ID"/>
          </a:p>
        </p:txBody>
      </p:sp>
      <p:sp>
        <p:nvSpPr>
          <p:cNvPr id="4" name="Slide Number Placeholder 3"/>
          <p:cNvSpPr>
            <a:spLocks noGrp="1"/>
          </p:cNvSpPr>
          <p:nvPr>
            <p:ph type="sldNum" sz="quarter" idx="5"/>
          </p:nvPr>
        </p:nvSpPr>
        <p:spPr/>
        <p:txBody>
          <a:bodyPr/>
          <a:lstStyle/>
          <a:p>
            <a:fld id="{D52504B4-8E08-4F68-A994-EB09E58E4FAB}" type="slidenum">
              <a:rPr lang="en-US" smtClean="0"/>
              <a:t>4</a:t>
            </a:fld>
            <a:endParaRPr lang="en-US"/>
          </a:p>
        </p:txBody>
      </p:sp>
    </p:spTree>
    <p:extLst>
      <p:ext uri="{BB962C8B-B14F-4D97-AF65-F5344CB8AC3E}">
        <p14:creationId xmlns:p14="http://schemas.microsoft.com/office/powerpoint/2010/main" val="392118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2601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39730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69461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49A0A-1FCA-4D38-93A4-FC00C1EA38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11357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A720FA-79C7-4C67-A5A0-589A59EAA00F}" type="slidenum">
              <a:rPr lang="en-US" smtClean="0">
                <a:solidFill>
                  <a:prstClr val="black"/>
                </a:solidFill>
              </a:rPr>
              <a:pPr>
                <a:defRPr/>
              </a:pPr>
              <a:t>13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PowerPointGradient.png"/>
          <p:cNvPicPr>
            <a:picLocks noChangeAspect="1"/>
          </p:cNvPicPr>
          <p:nvPr userDrawn="1"/>
        </p:nvPicPr>
        <p:blipFill>
          <a:blip r:embed="rId2"/>
          <a:stretch>
            <a:fillRect/>
          </a:stretch>
        </p:blipFill>
        <p:spPr>
          <a:xfrm>
            <a:off x="0" y="566"/>
            <a:ext cx="9143245" cy="6857434"/>
          </a:xfrm>
          <a:prstGeom prst="rect">
            <a:avLst/>
          </a:prstGeom>
        </p:spPr>
      </p:pic>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Infinera_NewLOGOtagline_REV_PMS_Grad 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1629" y="2645831"/>
            <a:ext cx="4782472" cy="1444800"/>
          </a:xfrm>
          <a:prstGeom prst="rect">
            <a:avLst/>
          </a:prstGeom>
        </p:spPr>
      </p:pic>
    </p:spTree>
    <p:extLst>
      <p:ext uri="{BB962C8B-B14F-4D97-AF65-F5344CB8AC3E}">
        <p14:creationId xmlns:p14="http://schemas.microsoft.com/office/powerpoint/2010/main" val="94882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11" name="Rectangle 10"/>
          <p:cNvSpPr/>
          <p:nvPr userDrawn="1"/>
        </p:nvSpPr>
        <p:spPr>
          <a:xfrm>
            <a:off x="4092574" y="-1"/>
            <a:ext cx="5051425" cy="6858002"/>
          </a:xfrm>
          <a:prstGeom prst="rect">
            <a:avLst/>
          </a:prstGeom>
          <a:solidFill>
            <a:srgbClr val="CED4DC">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5" name="Rectangle 1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Chart Placeholder 9"/>
          <p:cNvSpPr>
            <a:spLocks noGrp="1"/>
          </p:cNvSpPr>
          <p:nvPr>
            <p:ph type="chart" sz="quarter" idx="17"/>
          </p:nvPr>
        </p:nvSpPr>
        <p:spPr>
          <a:xfrm>
            <a:off x="304800" y="1295400"/>
            <a:ext cx="3527996" cy="4953000"/>
          </a:xfrm>
          <a:prstGeom prst="rect">
            <a:avLst/>
          </a:prstGeom>
        </p:spPr>
        <p:txBody>
          <a:bodyPr/>
          <a:lstStyle/>
          <a:p>
            <a:r>
              <a:rPr lang="en-US"/>
              <a:t>Click icon to add chart</a:t>
            </a:r>
          </a:p>
        </p:txBody>
      </p:sp>
      <p:sp>
        <p:nvSpPr>
          <p:cNvPr id="12" name="Text Placeholder 11"/>
          <p:cNvSpPr>
            <a:spLocks noGrp="1"/>
          </p:cNvSpPr>
          <p:nvPr>
            <p:ph type="body" sz="quarter" idx="18"/>
          </p:nvPr>
        </p:nvSpPr>
        <p:spPr>
          <a:xfrm>
            <a:off x="4286250" y="1295400"/>
            <a:ext cx="4552950" cy="4953000"/>
          </a:xfrm>
        </p:spPr>
        <p:txBody>
          <a:bodyPr anchor="ct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3" name="Title 1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631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6" name="Title 5"/>
          <p:cNvSpPr>
            <a:spLocks noGrp="1"/>
          </p:cNvSpPr>
          <p:nvPr>
            <p:ph type="title"/>
          </p:nvPr>
        </p:nvSpPr>
        <p:spPr/>
        <p:txBody>
          <a:bodyPr/>
          <a:lstStyle/>
          <a:p>
            <a:r>
              <a:rPr lang="en-US"/>
              <a:t>Click to edit Master title style</a:t>
            </a:r>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val="3833854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1" name="Rectangle 10"/>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7" name="Text Placeholder 6"/>
          <p:cNvSpPr>
            <a:spLocks noGrp="1"/>
          </p:cNvSpPr>
          <p:nvPr>
            <p:ph type="body" sz="quarter" idx="13"/>
          </p:nvPr>
        </p:nvSpPr>
        <p:spPr>
          <a:xfrm>
            <a:off x="321618" y="1011238"/>
            <a:ext cx="8345487" cy="434975"/>
          </a:xfrm>
          <a:prstGeom prst="rect">
            <a:avLst/>
          </a:prstGeom>
        </p:spPr>
        <p:txBody>
          <a:bodyPr lIns="0" rIns="91440">
            <a:noAutofit/>
          </a:bodyPr>
          <a:lstStyle>
            <a:lvl1pPr marL="0" indent="0">
              <a:buNone/>
              <a:defRPr sz="2400" i="1">
                <a:solidFill>
                  <a:schemeClr val="tx1">
                    <a:lumMod val="50000"/>
                    <a:lumOff val="50000"/>
                  </a:schemeClr>
                </a:solidFill>
              </a:defRPr>
            </a:lvl1pPr>
          </a:lstStyle>
          <a:p>
            <a:pPr lvl="0"/>
            <a:r>
              <a:rPr lang="en-US"/>
              <a:t>Click to edit Master text styles</a:t>
            </a:r>
          </a:p>
        </p:txBody>
      </p:sp>
      <p:pic>
        <p:nvPicPr>
          <p:cNvPr id="10" name="Picture 9"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759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val="1917481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220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Title 1"/>
          <p:cNvSpPr>
            <a:spLocks noGrp="1"/>
          </p:cNvSpPr>
          <p:nvPr>
            <p:ph type="ctrTitle" hasCustomPrompt="1"/>
          </p:nvPr>
        </p:nvSpPr>
        <p:spPr>
          <a:xfrm>
            <a:off x="778818" y="2053610"/>
            <a:ext cx="7366000" cy="1470025"/>
          </a:xfrm>
        </p:spPr>
        <p:txBody>
          <a:bodyPr anchor="b">
            <a:normAutofit/>
          </a:bodyPr>
          <a:lstStyle>
            <a:lvl1pPr algn="l">
              <a:lnSpc>
                <a:spcPct val="100000"/>
              </a:lnSpc>
              <a:defRPr sz="6000" baseline="0">
                <a:solidFill>
                  <a:srgbClr val="F0CB00"/>
                </a:solidFill>
              </a:defRPr>
            </a:lvl1pPr>
          </a:lstStyle>
          <a:p>
            <a:r>
              <a:rPr lang="en-US" dirty="0"/>
              <a:t>Thank You</a:t>
            </a:r>
          </a:p>
        </p:txBody>
      </p:sp>
      <p:sp>
        <p:nvSpPr>
          <p:cNvPr id="10" name="Subtitle 2"/>
          <p:cNvSpPr>
            <a:spLocks noGrp="1"/>
          </p:cNvSpPr>
          <p:nvPr>
            <p:ph type="subTitle" idx="1" hasCustomPrompt="1"/>
          </p:nvPr>
        </p:nvSpPr>
        <p:spPr>
          <a:xfrm>
            <a:off x="778818" y="3530600"/>
            <a:ext cx="7366000" cy="1617354"/>
          </a:xfrm>
          <a:prstGeom prst="rect">
            <a:avLst/>
          </a:prstGeom>
        </p:spPr>
        <p:txBody>
          <a:bodyPr lIns="0">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pic>
        <p:nvPicPr>
          <p:cNvPr id="11" name="Picture 10" descr="Infinera_NewLOGOtagline_REV_PMS_Grad 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075" y="5546725"/>
            <a:ext cx="2038872" cy="615950"/>
          </a:xfrm>
          <a:prstGeom prst="rect">
            <a:avLst/>
          </a:prstGeom>
        </p:spPr>
      </p:pic>
    </p:spTree>
    <p:extLst>
      <p:ext uri="{BB962C8B-B14F-4D97-AF65-F5344CB8AC3E}">
        <p14:creationId xmlns:p14="http://schemas.microsoft.com/office/powerpoint/2010/main" val="3748609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ítol i objec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a-ES"/>
              <a:t>Feu clic aquí per editar l'estil</a:t>
            </a:r>
            <a:endParaRPr lang="en-US" dirty="0"/>
          </a:p>
        </p:txBody>
      </p:sp>
      <p:sp>
        <p:nvSpPr>
          <p:cNvPr id="3" name="Content Placeholder 2"/>
          <p:cNvSpPr>
            <a:spLocks noGrp="1"/>
          </p:cNvSpPr>
          <p:nvPr>
            <p:ph idx="1"/>
          </p:nvPr>
        </p:nvSpPr>
        <p:spPr/>
        <p:txBody>
          <a:body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n-US"/>
          </a:p>
        </p:txBody>
      </p:sp>
      <p:sp>
        <p:nvSpPr>
          <p:cNvPr id="8" name="Content Placeholder 7"/>
          <p:cNvSpPr>
            <a:spLocks noGrp="1"/>
          </p:cNvSpPr>
          <p:nvPr>
            <p:ph sz="quarter" idx="13"/>
          </p:nvPr>
        </p:nvSpPr>
        <p:spPr>
          <a:xfrm>
            <a:off x="282575" y="974725"/>
            <a:ext cx="8556625" cy="411163"/>
          </a:xfrm>
        </p:spPr>
        <p:txBody>
          <a:bodyPr>
            <a:noAutofit/>
          </a:bodyPr>
          <a:lstStyle>
            <a:lvl1pPr marL="0" indent="0" algn="ctr" defTabSz="914400" rtl="0" eaLnBrk="1" latinLnBrk="0" hangingPunct="1">
              <a:spcBef>
                <a:spcPct val="20000"/>
              </a:spcBef>
              <a:buClr>
                <a:schemeClr val="accent1"/>
              </a:buClr>
              <a:buFont typeface="Arial" pitchFamily="34" charset="0"/>
              <a:buNone/>
              <a:defRPr lang="es-ES_tradnl" sz="1800" kern="1200" cap="all" spc="300" baseline="0" dirty="0" smtClean="0">
                <a:solidFill>
                  <a:srgbClr val="FFFFFF"/>
                </a:solidFill>
                <a:latin typeface="+mn-lt"/>
                <a:ea typeface="+mn-ea"/>
                <a:cs typeface="+mn-cs"/>
              </a:defRPr>
            </a:lvl1pPr>
            <a:lvl2pPr marL="0" indent="0" algn="ctr" defTabSz="914400" rtl="0" eaLnBrk="1" latinLnBrk="0" hangingPunct="1">
              <a:spcBef>
                <a:spcPct val="20000"/>
              </a:spcBef>
              <a:buClr>
                <a:schemeClr val="accent1"/>
              </a:buClr>
              <a:buFont typeface="Arial" pitchFamily="34" charset="0"/>
              <a:buNone/>
              <a:defRPr lang="es-ES_tradnl" sz="1800" kern="1200" cap="all" spc="300" baseline="0" dirty="0" smtClean="0">
                <a:solidFill>
                  <a:srgbClr val="FFFFFF"/>
                </a:solidFill>
                <a:latin typeface="+mn-lt"/>
                <a:ea typeface="+mn-ea"/>
                <a:cs typeface="+mn-cs"/>
              </a:defRPr>
            </a:lvl2pPr>
            <a:lvl3pPr marL="0" indent="0" algn="ctr" defTabSz="914400" rtl="0" eaLnBrk="1" latinLnBrk="0" hangingPunct="1">
              <a:spcBef>
                <a:spcPct val="20000"/>
              </a:spcBef>
              <a:buClr>
                <a:schemeClr val="accent1"/>
              </a:buClr>
              <a:buFont typeface="Arial" pitchFamily="34" charset="0"/>
              <a:buNone/>
              <a:defRPr lang="es-ES_tradnl" sz="1800" kern="1200" cap="all" spc="300" baseline="0" dirty="0" smtClean="0">
                <a:solidFill>
                  <a:srgbClr val="FFFFFF"/>
                </a:solidFill>
                <a:latin typeface="+mn-lt"/>
                <a:ea typeface="+mn-ea"/>
                <a:cs typeface="+mn-cs"/>
              </a:defRPr>
            </a:lvl3pPr>
            <a:lvl4pPr marL="0" indent="0" algn="ctr" defTabSz="914400" rtl="0" eaLnBrk="1" latinLnBrk="0" hangingPunct="1">
              <a:spcBef>
                <a:spcPct val="20000"/>
              </a:spcBef>
              <a:buClr>
                <a:schemeClr val="accent1"/>
              </a:buClr>
              <a:buFont typeface="Arial" pitchFamily="34" charset="0"/>
              <a:buNone/>
              <a:defRPr lang="es-ES_tradnl" sz="1800" kern="1200" cap="all" spc="300" baseline="0" dirty="0" smtClean="0">
                <a:solidFill>
                  <a:srgbClr val="FFFFFF"/>
                </a:solidFill>
                <a:latin typeface="+mn-lt"/>
                <a:ea typeface="+mn-ea"/>
                <a:cs typeface="+mn-cs"/>
              </a:defRPr>
            </a:lvl4pPr>
            <a:lvl5pPr marL="0" indent="0" algn="ctr" defTabSz="914400" rtl="0" eaLnBrk="1" latinLnBrk="0" hangingPunct="1">
              <a:spcBef>
                <a:spcPct val="20000"/>
              </a:spcBef>
              <a:buClr>
                <a:schemeClr val="accent1"/>
              </a:buClr>
              <a:buFont typeface="Arial" pitchFamily="34" charset="0"/>
              <a:buNone/>
              <a:defRPr lang="en-US" sz="1800" kern="1200" cap="all" spc="300" baseline="0" dirty="0">
                <a:solidFill>
                  <a:srgbClr val="FFFFFF"/>
                </a:solidFill>
                <a:latin typeface="+mn-lt"/>
                <a:ea typeface="+mn-ea"/>
                <a:cs typeface="+mn-cs"/>
              </a:defRPr>
            </a:lvl5pPr>
          </a:lstStyle>
          <a:p>
            <a:pPr lvl="0"/>
            <a:r>
              <a:rPr lang="ca-ES"/>
              <a:t>Feu clic aquí per editar els estils de text</a:t>
            </a:r>
          </a:p>
        </p:txBody>
      </p:sp>
      <p:sp>
        <p:nvSpPr>
          <p:cNvPr id="5" name="Date Placeholder 3"/>
          <p:cNvSpPr>
            <a:spLocks noGrp="1"/>
          </p:cNvSpPr>
          <p:nvPr>
            <p:ph type="dt" sz="half" idx="14"/>
          </p:nvPr>
        </p:nvSpPr>
        <p:spPr>
          <a:xfrm>
            <a:off x="457200" y="6459538"/>
            <a:ext cx="1082675" cy="365125"/>
          </a:xfrm>
          <a:prstGeom prst="rect">
            <a:avLst/>
          </a:prstGeom>
        </p:spPr>
        <p:txBody>
          <a:bodyPr/>
          <a:lstStyle>
            <a:lvl1pPr>
              <a:defRPr/>
            </a:lvl1pPr>
          </a:lstStyle>
          <a:p>
            <a:pPr defTabSz="457200">
              <a:defRPr/>
            </a:pPr>
            <a:r>
              <a:rPr lang="es-ES_tradnl">
                <a:solidFill>
                  <a:srgbClr val="2A313D"/>
                </a:solidFill>
              </a:rPr>
              <a:t>11/14/12</a:t>
            </a:r>
            <a:endParaRPr lang="en-US" dirty="0">
              <a:solidFill>
                <a:srgbClr val="2A313D"/>
              </a:solidFill>
            </a:endParaRPr>
          </a:p>
        </p:txBody>
      </p:sp>
      <p:sp>
        <p:nvSpPr>
          <p:cNvPr id="6" name="Footer Placeholder 4"/>
          <p:cNvSpPr>
            <a:spLocks noGrp="1"/>
          </p:cNvSpPr>
          <p:nvPr>
            <p:ph type="ftr" sz="quarter" idx="15"/>
          </p:nvPr>
        </p:nvSpPr>
        <p:spPr>
          <a:xfrm>
            <a:off x="2360613" y="6459538"/>
            <a:ext cx="4438650" cy="365125"/>
          </a:xfrm>
          <a:prstGeom prst="rect">
            <a:avLst/>
          </a:prstGeom>
        </p:spPr>
        <p:txBody>
          <a:bodyPr/>
          <a:lstStyle>
            <a:lvl1pPr>
              <a:defRPr/>
            </a:lvl1pPr>
          </a:lstStyle>
          <a:p>
            <a:pPr defTabSz="457200">
              <a:defRPr/>
            </a:pPr>
            <a:r>
              <a:rPr lang="en-US">
                <a:solidFill>
                  <a:srgbClr val="2A313D"/>
                </a:solidFill>
              </a:rPr>
              <a:t>CP </a:t>
            </a:r>
            <a:r>
              <a:rPr lang="en-US" err="1">
                <a:solidFill>
                  <a:srgbClr val="2A313D"/>
                </a:solidFill>
              </a:rPr>
              <a:t>Architecure</a:t>
            </a:r>
            <a:r>
              <a:rPr lang="en-US">
                <a:solidFill>
                  <a:srgbClr val="2A313D"/>
                </a:solidFill>
              </a:rPr>
              <a:t> Task Force</a:t>
            </a:r>
          </a:p>
        </p:txBody>
      </p:sp>
      <p:sp>
        <p:nvSpPr>
          <p:cNvPr id="7" name="Slide Number Placeholder 5"/>
          <p:cNvSpPr>
            <a:spLocks noGrp="1"/>
          </p:cNvSpPr>
          <p:nvPr>
            <p:ph type="sldNum" sz="quarter" idx="16"/>
          </p:nvPr>
        </p:nvSpPr>
        <p:spPr>
          <a:xfrm>
            <a:off x="7531100" y="6459538"/>
            <a:ext cx="1155700" cy="365125"/>
          </a:xfrm>
          <a:prstGeom prst="rect">
            <a:avLst/>
          </a:prstGeom>
        </p:spPr>
        <p:txBody>
          <a:bodyPr/>
          <a:lstStyle>
            <a:lvl1pPr>
              <a:defRPr/>
            </a:lvl1pPr>
          </a:lstStyle>
          <a:p>
            <a:pPr defTabSz="457200">
              <a:defRPr/>
            </a:pPr>
            <a:fld id="{A775C5F3-CBCC-442E-8095-14FCDC61D226}" type="slidenum">
              <a:rPr lang="en-US">
                <a:solidFill>
                  <a:srgbClr val="2A313D"/>
                </a:solidFill>
              </a:rPr>
              <a:pPr defTabSz="457200">
                <a:defRPr/>
              </a:pPr>
              <a:t>‹#›</a:t>
            </a:fld>
            <a:endParaRPr lang="en-US" dirty="0">
              <a:solidFill>
                <a:srgbClr val="2A313D"/>
              </a:solidFill>
            </a:endParaRPr>
          </a:p>
        </p:txBody>
      </p:sp>
    </p:spTree>
    <p:extLst>
      <p:ext uri="{BB962C8B-B14F-4D97-AF65-F5344CB8AC3E}">
        <p14:creationId xmlns:p14="http://schemas.microsoft.com/office/powerpoint/2010/main" val="219486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EE88FE0A-97A3-40FA-B24A-F82464141871}" type="datetimeFigureOut">
              <a:rPr lang="en-US" smtClean="0"/>
              <a:t>3/13/2020</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9C07C621-3324-485A-A316-6691FACCF4C3}"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p:nvPr>
        </p:nvSpPr>
        <p:spPr/>
        <p:txBody>
          <a:bodyPr/>
          <a:lstStyle/>
          <a:p>
            <a:r>
              <a:rPr lang="en-US"/>
              <a:t>Click to edit Master title style</a:t>
            </a:r>
          </a:p>
        </p:txBody>
      </p:sp>
      <p:sp>
        <p:nvSpPr>
          <p:cNvPr id="10" name="Date Placeholder 9"/>
          <p:cNvSpPr>
            <a:spLocks noGrp="1"/>
          </p:cNvSpPr>
          <p:nvPr>
            <p:ph type="dt" sz="half" idx="10"/>
          </p:nvPr>
        </p:nvSpPr>
        <p:spPr/>
        <p:txBody>
          <a:bodyPr/>
          <a:lstStyle/>
          <a:p>
            <a:fld id="{EE88FE0A-97A3-40FA-B24A-F82464141871}" type="datetimeFigureOut">
              <a:rPr lang="en-US" smtClean="0"/>
              <a:t>3/13/2020</a:t>
            </a:fld>
            <a:endParaRPr lang="en-US"/>
          </a:p>
        </p:txBody>
      </p:sp>
      <p:sp>
        <p:nvSpPr>
          <p:cNvPr id="11" name="Slide Number Placeholder 10"/>
          <p:cNvSpPr>
            <a:spLocks noGrp="1"/>
          </p:cNvSpPr>
          <p:nvPr>
            <p:ph type="sldNum" sz="quarter" idx="11"/>
          </p:nvPr>
        </p:nvSpPr>
        <p:spPr/>
        <p:txBody>
          <a:bodyPr/>
          <a:lstStyle/>
          <a:p>
            <a:fld id="{9C07C621-3324-485A-A316-6691FACCF4C3}"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EE88FE0A-97A3-40FA-B24A-F82464141871}" type="datetimeFigureOut">
              <a:rPr lang="en-US" smtClean="0"/>
              <a:t>3/13/2020</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9C07C621-3324-485A-A316-6691FACCF4C3}"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a:t>Click to edit Master title style</a:t>
            </a:r>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4" name="Picture 3" descr="Infinera_NewLOGOtagline_REV_PMS_Grad 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61629" y="2645831"/>
            <a:ext cx="4782472" cy="1444800"/>
          </a:xfrm>
          <a:prstGeom prst="rect">
            <a:avLst/>
          </a:prstGeom>
        </p:spPr>
      </p:pic>
    </p:spTree>
    <p:extLst>
      <p:ext uri="{BB962C8B-B14F-4D97-AF65-F5344CB8AC3E}">
        <p14:creationId xmlns:p14="http://schemas.microsoft.com/office/powerpoint/2010/main" val="4207004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9" name="Date Placeholder 8"/>
          <p:cNvSpPr>
            <a:spLocks noGrp="1"/>
          </p:cNvSpPr>
          <p:nvPr>
            <p:ph type="dt" sz="half" idx="10"/>
          </p:nvPr>
        </p:nvSpPr>
        <p:spPr/>
        <p:txBody>
          <a:bodyPr/>
          <a:lstStyle/>
          <a:p>
            <a:fld id="{EE88FE0A-97A3-40FA-B24A-F82464141871}" type="datetimeFigureOut">
              <a:rPr lang="en-US" smtClean="0"/>
              <a:t>3/13/2020</a:t>
            </a:fld>
            <a:endParaRPr lang="en-US"/>
          </a:p>
        </p:txBody>
      </p:sp>
      <p:sp>
        <p:nvSpPr>
          <p:cNvPr id="13" name="Slide Number Placeholder 12"/>
          <p:cNvSpPr>
            <a:spLocks noGrp="1"/>
          </p:cNvSpPr>
          <p:nvPr>
            <p:ph type="sldNum" sz="quarter" idx="11"/>
          </p:nvPr>
        </p:nvSpPr>
        <p:spPr/>
        <p:txBody>
          <a:bodyPr/>
          <a:lstStyle/>
          <a:p>
            <a:fld id="{9C07C621-3324-485A-A316-6691FACCF4C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a:t>Click to edit Master title style</a:t>
            </a:r>
          </a:p>
        </p:txBody>
      </p:sp>
      <p:sp>
        <p:nvSpPr>
          <p:cNvPr id="12" name="Date Placeholder 11"/>
          <p:cNvSpPr>
            <a:spLocks noGrp="1"/>
          </p:cNvSpPr>
          <p:nvPr>
            <p:ph type="dt" sz="half" idx="10"/>
          </p:nvPr>
        </p:nvSpPr>
        <p:spPr/>
        <p:txBody>
          <a:bodyPr/>
          <a:lstStyle/>
          <a:p>
            <a:fld id="{EE88FE0A-97A3-40FA-B24A-F82464141871}" type="datetimeFigureOut">
              <a:rPr lang="en-US" smtClean="0"/>
              <a:t>3/13/2020</a:t>
            </a:fld>
            <a:endParaRPr lang="en-US"/>
          </a:p>
        </p:txBody>
      </p:sp>
      <p:sp>
        <p:nvSpPr>
          <p:cNvPr id="14" name="Slide Number Placeholder 13"/>
          <p:cNvSpPr>
            <a:spLocks noGrp="1"/>
          </p:cNvSpPr>
          <p:nvPr>
            <p:ph type="sldNum" sz="quarter" idx="11"/>
          </p:nvPr>
        </p:nvSpPr>
        <p:spPr/>
        <p:txBody>
          <a:bodyPr/>
          <a:lstStyle/>
          <a:p>
            <a:fld id="{9C07C621-3324-485A-A316-6691FACCF4C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a:t>Click to edit Master title style</a:t>
            </a:r>
            <a:endParaRPr lang="en-US" dirty="0"/>
          </a:p>
        </p:txBody>
      </p:sp>
      <p:sp>
        <p:nvSpPr>
          <p:cNvPr id="9" name="Date Placeholder 8"/>
          <p:cNvSpPr>
            <a:spLocks noGrp="1"/>
          </p:cNvSpPr>
          <p:nvPr>
            <p:ph type="dt" sz="half" idx="10"/>
          </p:nvPr>
        </p:nvSpPr>
        <p:spPr/>
        <p:txBody>
          <a:bodyPr/>
          <a:lstStyle/>
          <a:p>
            <a:fld id="{EE88FE0A-97A3-40FA-B24A-F82464141871}" type="datetimeFigureOut">
              <a:rPr lang="en-US" smtClean="0"/>
              <a:t>3/13/2020</a:t>
            </a:fld>
            <a:endParaRPr lang="en-US"/>
          </a:p>
        </p:txBody>
      </p:sp>
      <p:sp>
        <p:nvSpPr>
          <p:cNvPr id="10" name="Slide Number Placeholder 9"/>
          <p:cNvSpPr>
            <a:spLocks noGrp="1"/>
          </p:cNvSpPr>
          <p:nvPr>
            <p:ph type="sldNum" sz="quarter" idx="11"/>
          </p:nvPr>
        </p:nvSpPr>
        <p:spPr/>
        <p:txBody>
          <a:bodyPr/>
          <a:lstStyle/>
          <a:p>
            <a:fld id="{9C07C621-3324-485A-A316-6691FACCF4C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E88FE0A-97A3-40FA-B24A-F82464141871}" type="datetimeFigureOut">
              <a:rPr lang="en-US" smtClean="0"/>
              <a:t>3/13/2020</a:t>
            </a:fld>
            <a:endParaRPr lang="en-US"/>
          </a:p>
        </p:txBody>
      </p:sp>
      <p:sp>
        <p:nvSpPr>
          <p:cNvPr id="9" name="Slide Number Placeholder 8"/>
          <p:cNvSpPr>
            <a:spLocks noGrp="1"/>
          </p:cNvSpPr>
          <p:nvPr>
            <p:ph type="sldNum" sz="quarter" idx="11"/>
          </p:nvPr>
        </p:nvSpPr>
        <p:spPr/>
        <p:txBody>
          <a:bodyPr/>
          <a:lstStyle/>
          <a:p>
            <a:fld id="{9C07C621-3324-485A-A316-6691FACCF4C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EE88FE0A-97A3-40FA-B24A-F82464141871}" type="datetimeFigureOut">
              <a:rPr lang="en-US" smtClean="0"/>
              <a:t>3/13/2020</a:t>
            </a:fld>
            <a:endParaRPr lang="en-US"/>
          </a:p>
        </p:txBody>
      </p:sp>
      <p:sp>
        <p:nvSpPr>
          <p:cNvPr id="16" name="Slide Number Placeholder 15"/>
          <p:cNvSpPr>
            <a:spLocks noGrp="1"/>
          </p:cNvSpPr>
          <p:nvPr>
            <p:ph type="sldNum" sz="quarter" idx="11"/>
          </p:nvPr>
        </p:nvSpPr>
        <p:spPr/>
        <p:txBody>
          <a:bodyPr/>
          <a:lstStyle/>
          <a:p>
            <a:fld id="{9C07C621-3324-485A-A316-6691FACCF4C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15"/>
          <p:cNvSpPr>
            <a:spLocks noGrp="1"/>
          </p:cNvSpPr>
          <p:nvPr>
            <p:ph type="dt" sz="half" idx="10"/>
          </p:nvPr>
        </p:nvSpPr>
        <p:spPr/>
        <p:txBody>
          <a:bodyPr/>
          <a:lstStyle/>
          <a:p>
            <a:fld id="{EE88FE0A-97A3-40FA-B24A-F82464141871}" type="datetimeFigureOut">
              <a:rPr lang="en-US" smtClean="0"/>
              <a:t>3/13/2020</a:t>
            </a:fld>
            <a:endParaRPr lang="en-US"/>
          </a:p>
        </p:txBody>
      </p:sp>
      <p:sp>
        <p:nvSpPr>
          <p:cNvPr id="17" name="Slide Number Placeholder 16"/>
          <p:cNvSpPr>
            <a:spLocks noGrp="1"/>
          </p:cNvSpPr>
          <p:nvPr>
            <p:ph type="sldNum" sz="quarter" idx="11"/>
          </p:nvPr>
        </p:nvSpPr>
        <p:spPr/>
        <p:txBody>
          <a:bodyPr/>
          <a:lstStyle/>
          <a:p>
            <a:fld id="{9C07C621-3324-485A-A316-6691FACCF4C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E88FE0A-97A3-40FA-B24A-F82464141871}" type="datetimeFigureOut">
              <a:rPr lang="en-US" smtClean="0"/>
              <a:t>3/13/2020</a:t>
            </a:fld>
            <a:endParaRPr lang="en-US"/>
          </a:p>
        </p:txBody>
      </p:sp>
      <p:sp>
        <p:nvSpPr>
          <p:cNvPr id="14" name="Slide Number Placeholder 13"/>
          <p:cNvSpPr>
            <a:spLocks noGrp="1"/>
          </p:cNvSpPr>
          <p:nvPr>
            <p:ph type="sldNum" sz="quarter" idx="11"/>
          </p:nvPr>
        </p:nvSpPr>
        <p:spPr/>
        <p:txBody>
          <a:bodyPr/>
          <a:lstStyle/>
          <a:p>
            <a:fld id="{9C07C621-3324-485A-A316-6691FACCF4C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p:txBody>
          <a:bodyPr/>
          <a:lstStyle/>
          <a:p>
            <a:fld id="{EE88FE0A-97A3-40FA-B24A-F82464141871}" type="datetimeFigureOut">
              <a:rPr lang="en-US" smtClean="0"/>
              <a:t>3/13/2020</a:t>
            </a:fld>
            <a:endParaRPr lang="en-US"/>
          </a:p>
        </p:txBody>
      </p:sp>
      <p:sp>
        <p:nvSpPr>
          <p:cNvPr id="14" name="Slide Number Placeholder 13"/>
          <p:cNvSpPr>
            <a:spLocks noGrp="1"/>
          </p:cNvSpPr>
          <p:nvPr>
            <p:ph type="sldNum" sz="quarter" idx="11"/>
          </p:nvPr>
        </p:nvSpPr>
        <p:spPr/>
        <p:txBody>
          <a:bodyPr/>
          <a:lstStyle/>
          <a:p>
            <a:fld id="{9C07C621-3324-485A-A316-6691FACCF4C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8818" y="2053610"/>
            <a:ext cx="7366000" cy="1470025"/>
          </a:xfrm>
        </p:spPr>
        <p:txBody>
          <a:bodyPr anchor="b">
            <a:normAutofit/>
          </a:bodyPr>
          <a:lstStyle>
            <a:lvl1pPr algn="l">
              <a:lnSpc>
                <a:spcPct val="100000"/>
              </a:lnSpc>
              <a:defRPr sz="6000" baseline="0">
                <a:solidFill>
                  <a:srgbClr val="F0CB00"/>
                </a:solidFill>
              </a:defRPr>
            </a:lvl1pPr>
          </a:lstStyle>
          <a:p>
            <a:r>
              <a:rPr lang="en-US" dirty="0"/>
              <a:t>Presentation Title</a:t>
            </a:r>
          </a:p>
        </p:txBody>
      </p:sp>
      <p:sp>
        <p:nvSpPr>
          <p:cNvPr id="3" name="Subtitle 2"/>
          <p:cNvSpPr>
            <a:spLocks noGrp="1"/>
          </p:cNvSpPr>
          <p:nvPr>
            <p:ph type="subTitle" idx="1" hasCustomPrompt="1"/>
          </p:nvPr>
        </p:nvSpPr>
        <p:spPr>
          <a:xfrm>
            <a:off x="778818" y="3530600"/>
            <a:ext cx="7366000" cy="1617354"/>
          </a:xfrm>
          <a:prstGeom prst="rect">
            <a:avLst/>
          </a:prstGeom>
        </p:spPr>
        <p:txBody>
          <a:bodyPr lIns="0">
            <a:normAutofit/>
          </a:bodyPr>
          <a:lstStyle>
            <a:lvl1pPr marL="57150" indent="0" algn="l">
              <a:spcBef>
                <a:spcPts val="600"/>
              </a:spcBef>
              <a:buNone/>
              <a:defRPr sz="2800">
                <a:solidFill>
                  <a:schemeClr val="tx1">
                    <a:lumMod val="25000"/>
                    <a:lumOff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5" name="Rectangle 4"/>
          <p:cNvSpPr/>
          <p:nvPr userDrawn="1"/>
        </p:nvSpPr>
        <p:spPr>
          <a:xfrm>
            <a:off x="0" y="-1"/>
            <a:ext cx="9144000" cy="164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9" name="Picture 8" descr="Infinera_NewLOGOtagline_REV_PMS_Grad BI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5075" y="5546725"/>
            <a:ext cx="2038872" cy="615950"/>
          </a:xfrm>
          <a:prstGeom prst="rect">
            <a:avLst/>
          </a:prstGeom>
        </p:spPr>
      </p:pic>
    </p:spTree>
    <p:extLst>
      <p:ext uri="{BB962C8B-B14F-4D97-AF65-F5344CB8AC3E}">
        <p14:creationId xmlns:p14="http://schemas.microsoft.com/office/powerpoint/2010/main" val="101951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3" name="Content Placeholder 2"/>
          <p:cNvSpPr>
            <a:spLocks noGrp="1"/>
          </p:cNvSpPr>
          <p:nvPr>
            <p:ph idx="1"/>
          </p:nvPr>
        </p:nvSpPr>
        <p:spPr>
          <a:xfrm>
            <a:off x="304800" y="1457325"/>
            <a:ext cx="8229600" cy="4713288"/>
          </a:xfrm>
        </p:spPr>
        <p:txBody>
          <a:bodyPr>
            <a:normAutofit/>
          </a:bodyPr>
          <a:lstStyle>
            <a:lvl1pPr marL="284163" indent="-227013">
              <a:spcBef>
                <a:spcPts val="672"/>
              </a:spcBef>
              <a:defRPr sz="2800">
                <a:latin typeface="Calibri" pitchFamily="34" charset="0"/>
              </a:defRPr>
            </a:lvl1pPr>
            <a:lvl2pPr marL="630238" indent="-285750">
              <a:spcBef>
                <a:spcPts val="480"/>
              </a:spcBef>
              <a:spcAft>
                <a:spcPts val="0"/>
              </a:spcAft>
              <a:defRPr sz="2000">
                <a:solidFill>
                  <a:schemeClr val="accent2">
                    <a:lumMod val="75000"/>
                  </a:schemeClr>
                </a:solidFill>
                <a:latin typeface="Calibri" pitchFamily="34" charset="0"/>
              </a:defRPr>
            </a:lvl2pPr>
            <a:lvl3pPr marL="974725" indent="-284163">
              <a:spcBef>
                <a:spcPts val="480"/>
              </a:spcBef>
              <a:spcAft>
                <a:spcPts val="0"/>
              </a:spcAft>
              <a:defRPr sz="2000" baseline="0">
                <a:solidFill>
                  <a:schemeClr val="accent2">
                    <a:lumMod val="75000"/>
                  </a:schemeClr>
                </a:solidFill>
                <a:latin typeface="Calibri" pitchFamily="34" charset="0"/>
              </a:defRPr>
            </a:lvl3pPr>
            <a:lvl4pPr marL="1314450" indent="-285750">
              <a:spcBef>
                <a:spcPts val="480"/>
              </a:spcBef>
              <a:spcAft>
                <a:spcPts val="0"/>
              </a:spcAft>
              <a:tabLst/>
              <a:defRPr sz="2000" baseline="0">
                <a:solidFill>
                  <a:schemeClr val="accent2">
                    <a:lumMod val="75000"/>
                  </a:schemeClr>
                </a:solidFill>
                <a:latin typeface="Calibri" pitchFamily="34" charset="0"/>
              </a:defRPr>
            </a:lvl4pPr>
            <a:lvl5pPr marL="1716088" indent="-284163">
              <a:spcBef>
                <a:spcPts val="480"/>
              </a:spcBef>
              <a:spcAft>
                <a:spcPts val="0"/>
              </a:spcAft>
              <a:buFont typeface="Arial" pitchFamily="34" charset="0"/>
              <a:buChar char="•"/>
              <a:defRPr sz="2000" baseline="0">
                <a:solidFill>
                  <a:schemeClr val="accent2">
                    <a:lumMod val="75000"/>
                  </a:schemeClr>
                </a:solidFill>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25988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Half (Top) Text">
    <p:spTree>
      <p:nvGrpSpPr>
        <p:cNvPr id="1" name=""/>
        <p:cNvGrpSpPr/>
        <p:nvPr/>
      </p:nvGrpSpPr>
      <p:grpSpPr>
        <a:xfrm>
          <a:off x="0" y="0"/>
          <a:ext cx="0" cy="0"/>
          <a:chOff x="0" y="0"/>
          <a:chExt cx="0" cy="0"/>
        </a:xfrm>
      </p:grpSpPr>
      <p:sp>
        <p:nvSpPr>
          <p:cNvPr id="9" name="Rectangle 8"/>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10"/>
          <p:cNvSpPr>
            <a:spLocks noGrp="1"/>
          </p:cNvSpPr>
          <p:nvPr>
            <p:ph type="body" sz="quarter" idx="17"/>
          </p:nvPr>
        </p:nvSpPr>
        <p:spPr>
          <a:xfrm>
            <a:off x="304801" y="1343025"/>
            <a:ext cx="8382000" cy="2085975"/>
          </a:xfrm>
        </p:spPr>
        <p:txBody>
          <a:bodyPr>
            <a:normAutofit/>
          </a:bodyPr>
          <a:lstStyle>
            <a:lvl1pPr marL="285750" indent="-228600">
              <a:spcBef>
                <a:spcPts val="600"/>
              </a:spcBef>
              <a:defRPr sz="2400"/>
            </a:lvl1pPr>
            <a:lvl2pPr marL="571500" indent="-171450">
              <a:spcBef>
                <a:spcPts val="200"/>
              </a:spcBef>
              <a:defRPr sz="2000">
                <a:solidFill>
                  <a:schemeClr val="accent2">
                    <a:lumMod val="75000"/>
                  </a:schemeClr>
                </a:solidFill>
              </a:defRPr>
            </a:lvl2pPr>
            <a:lvl3pPr marL="800100" indent="-171450">
              <a:spcBef>
                <a:spcPts val="200"/>
              </a:spcBef>
              <a:spcAft>
                <a:spcPts val="0"/>
              </a:spcAft>
              <a:defRPr sz="1600">
                <a:solidFill>
                  <a:schemeClr val="accent2">
                    <a:lumMod val="75000"/>
                  </a:schemeClr>
                </a:solidFill>
              </a:defRPr>
            </a:lvl3pPr>
            <a:lvl4pPr marL="1028700" indent="-114300">
              <a:spcBef>
                <a:spcPts val="200"/>
              </a:spcBef>
              <a:spcAft>
                <a:spcPts val="0"/>
              </a:spcAft>
              <a:defRPr sz="1200">
                <a:solidFill>
                  <a:schemeClr val="accent2">
                    <a:lumMod val="75000"/>
                  </a:schemeClr>
                </a:solidFill>
              </a:defRPr>
            </a:lvl4pPr>
            <a:lvl5pPr marL="1200150" indent="-114300">
              <a:spcBef>
                <a:spcPts val="200"/>
              </a:spcBef>
              <a:spcAft>
                <a:spcPts val="0"/>
              </a:spcAft>
              <a:defRPr sz="1200">
                <a:solidFill>
                  <a:schemeClr val="accent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0236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Content">
    <p:spTree>
      <p:nvGrpSpPr>
        <p:cNvPr id="1" name=""/>
        <p:cNvGrpSpPr/>
        <p:nvPr/>
      </p:nvGrpSpPr>
      <p:grpSpPr>
        <a:xfrm>
          <a:off x="0" y="0"/>
          <a:ext cx="0" cy="0"/>
          <a:chOff x="0" y="0"/>
          <a:chExt cx="0" cy="0"/>
        </a:xfrm>
      </p:grpSpPr>
      <p:sp>
        <p:nvSpPr>
          <p:cNvPr id="5" name="Rectangle 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bwMode="white"/>
        <p:txBody>
          <a:bodyPr/>
          <a:lstStyle/>
          <a:p>
            <a:r>
              <a:rPr lang="en-US"/>
              <a:t>Click to edit Master title style</a:t>
            </a:r>
          </a:p>
        </p:txBody>
      </p:sp>
      <p:sp>
        <p:nvSpPr>
          <p:cNvPr id="3" name="Content Placeholder 2"/>
          <p:cNvSpPr>
            <a:spLocks noGrp="1"/>
          </p:cNvSpPr>
          <p:nvPr>
            <p:ph sz="half" idx="1"/>
          </p:nvPr>
        </p:nvSpPr>
        <p:spPr>
          <a:xfrm>
            <a:off x="304800" y="1250570"/>
            <a:ext cx="4191000" cy="4988865"/>
          </a:xfrm>
        </p:spPr>
        <p:txBody>
          <a:bodyPr>
            <a:normAutofit/>
          </a:bodyPr>
          <a:lstStyle>
            <a:lvl1pPr marL="233363" indent="-23336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2">
                    <a:lumMod val="75000"/>
                  </a:schemeClr>
                </a:solidFill>
                <a:latin typeface="Calibri" pitchFamily="34" charset="0"/>
              </a:defRPr>
            </a:lvl2pPr>
            <a:lvl3pPr marL="690563" indent="-233363">
              <a:spcBef>
                <a:spcPts val="0"/>
              </a:spcBef>
              <a:spcAft>
                <a:spcPts val="600"/>
              </a:spcAft>
              <a:defRPr sz="2000" baseline="0">
                <a:solidFill>
                  <a:schemeClr val="accent2">
                    <a:lumMod val="75000"/>
                  </a:schemeClr>
                </a:solidFill>
                <a:latin typeface="Calibri" pitchFamily="34" charset="0"/>
              </a:defRPr>
            </a:lvl3pPr>
            <a:lvl4pPr marL="914400" indent="-223838">
              <a:spcBef>
                <a:spcPts val="0"/>
              </a:spcBef>
              <a:spcAft>
                <a:spcPts val="600"/>
              </a:spcAft>
              <a:defRPr sz="2000" baseline="0">
                <a:solidFill>
                  <a:schemeClr val="accent2">
                    <a:lumMod val="75000"/>
                  </a:schemeClr>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2">
                    <a:lumMod val="75000"/>
                  </a:schemeClr>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50570"/>
            <a:ext cx="4191000" cy="4988865"/>
          </a:xfrm>
        </p:spPr>
        <p:txBody>
          <a:bodyPr>
            <a:normAutofit/>
          </a:bodyPr>
          <a:lstStyle>
            <a:lvl1pPr marL="233363" indent="-233363">
              <a:spcBef>
                <a:spcPts val="0"/>
              </a:spcBef>
              <a:spcAft>
                <a:spcPts val="600"/>
              </a:spcAft>
              <a:defRPr sz="2400" baseline="0"/>
            </a:lvl1pPr>
            <a:lvl2pPr marL="457200" indent="-223838">
              <a:spcBef>
                <a:spcPts val="0"/>
              </a:spcBef>
              <a:spcAft>
                <a:spcPts val="600"/>
              </a:spcAft>
              <a:defRPr sz="2000">
                <a:solidFill>
                  <a:schemeClr val="accent2">
                    <a:lumMod val="75000"/>
                  </a:schemeClr>
                </a:solidFill>
              </a:defRPr>
            </a:lvl2pPr>
            <a:lvl3pPr marL="690563" indent="-233363">
              <a:spcBef>
                <a:spcPts val="0"/>
              </a:spcBef>
              <a:spcAft>
                <a:spcPts val="600"/>
              </a:spcAft>
              <a:defRPr sz="2000" baseline="0">
                <a:solidFill>
                  <a:schemeClr val="accent2">
                    <a:lumMod val="75000"/>
                  </a:schemeClr>
                </a:solidFill>
              </a:defRPr>
            </a:lvl3pPr>
            <a:lvl4pPr marL="914400" indent="-223838">
              <a:spcBef>
                <a:spcPts val="0"/>
              </a:spcBef>
              <a:spcAft>
                <a:spcPts val="600"/>
              </a:spcAft>
              <a:defRPr sz="2000" baseline="0">
                <a:solidFill>
                  <a:schemeClr val="accent2">
                    <a:lumMod val="75000"/>
                  </a:schemeClr>
                </a:solidFill>
              </a:defRPr>
            </a:lvl4pPr>
            <a:lvl5pPr marL="1147763" indent="-233363">
              <a:spcBef>
                <a:spcPts val="0"/>
              </a:spcBef>
              <a:spcAft>
                <a:spcPts val="600"/>
              </a:spcAft>
              <a:buFont typeface="Arial" pitchFamily="34" charset="0"/>
              <a:buChar char="•"/>
              <a:defRPr sz="2000" baseline="0">
                <a:solidFill>
                  <a:schemeClr val="accent2">
                    <a:lumMod val="7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val="318870076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and Text">
    <p:spTree>
      <p:nvGrpSpPr>
        <p:cNvPr id="1" name=""/>
        <p:cNvGrpSpPr/>
        <p:nvPr/>
      </p:nvGrpSpPr>
      <p:grpSpPr>
        <a:xfrm>
          <a:off x="0" y="0"/>
          <a:ext cx="0" cy="0"/>
          <a:chOff x="0" y="0"/>
          <a:chExt cx="0" cy="0"/>
        </a:xfrm>
      </p:grpSpPr>
      <p:sp>
        <p:nvSpPr>
          <p:cNvPr id="8" name="Rectangle 7"/>
          <p:cNvSpPr/>
          <p:nvPr userDrawn="1"/>
        </p:nvSpPr>
        <p:spPr>
          <a:xfrm>
            <a:off x="4092574" y="-1"/>
            <a:ext cx="5051425" cy="6858002"/>
          </a:xfrm>
          <a:prstGeom prst="rect">
            <a:avLst/>
          </a:prstGeom>
          <a:solidFill>
            <a:srgbClr val="CED4DC">
              <a:alpha val="49804"/>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3" name="Rectangle 12"/>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1" name="Text Placeholder 10"/>
          <p:cNvSpPr>
            <a:spLocks noGrp="1"/>
          </p:cNvSpPr>
          <p:nvPr>
            <p:ph type="body" sz="quarter" idx="17"/>
          </p:nvPr>
        </p:nvSpPr>
        <p:spPr>
          <a:xfrm>
            <a:off x="4292600" y="1295399"/>
            <a:ext cx="4394200" cy="49530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292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with Imagery/Graphics">
    <p:spTree>
      <p:nvGrpSpPr>
        <p:cNvPr id="1" name=""/>
        <p:cNvGrpSpPr/>
        <p:nvPr/>
      </p:nvGrpSpPr>
      <p:grpSpPr>
        <a:xfrm>
          <a:off x="0" y="0"/>
          <a:ext cx="0" cy="0"/>
          <a:chOff x="0" y="0"/>
          <a:chExt cx="0" cy="0"/>
        </a:xfrm>
      </p:grpSpPr>
      <p:sp>
        <p:nvSpPr>
          <p:cNvPr id="5" name="Rectangle 4"/>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bwMode="white"/>
        <p:txBody>
          <a:bodyPr/>
          <a:lstStyle/>
          <a:p>
            <a:r>
              <a:rPr lang="en-US"/>
              <a:t>Click to edit Master title style</a:t>
            </a:r>
          </a:p>
        </p:txBody>
      </p:sp>
      <p:sp>
        <p:nvSpPr>
          <p:cNvPr id="4" name="Content Placeholder 2"/>
          <p:cNvSpPr>
            <a:spLocks noGrp="1"/>
          </p:cNvSpPr>
          <p:nvPr>
            <p:ph sz="half" idx="1"/>
          </p:nvPr>
        </p:nvSpPr>
        <p:spPr>
          <a:xfrm>
            <a:off x="304800" y="1250570"/>
            <a:ext cx="4191000" cy="4988865"/>
          </a:xfrm>
        </p:spPr>
        <p:txBody>
          <a:bodyPr>
            <a:normAutofit/>
          </a:bodyPr>
          <a:lstStyle>
            <a:lvl1pPr marL="233363" indent="-176213">
              <a:spcBef>
                <a:spcPts val="0"/>
              </a:spcBef>
              <a:spcAft>
                <a:spcPts val="600"/>
              </a:spcAft>
              <a:defRPr sz="2400" baseline="0">
                <a:latin typeface="Calibri" pitchFamily="34" charset="0"/>
              </a:defRPr>
            </a:lvl1pPr>
            <a:lvl2pPr marL="457200" indent="-223838">
              <a:spcBef>
                <a:spcPts val="0"/>
              </a:spcBef>
              <a:spcAft>
                <a:spcPts val="600"/>
              </a:spcAft>
              <a:defRPr sz="2000">
                <a:solidFill>
                  <a:schemeClr val="accent2">
                    <a:lumMod val="75000"/>
                  </a:schemeClr>
                </a:solidFill>
                <a:latin typeface="Calibri" pitchFamily="34" charset="0"/>
              </a:defRPr>
            </a:lvl2pPr>
            <a:lvl3pPr marL="690563" indent="-233363">
              <a:spcBef>
                <a:spcPts val="0"/>
              </a:spcBef>
              <a:spcAft>
                <a:spcPts val="600"/>
              </a:spcAft>
              <a:defRPr sz="2000" baseline="0">
                <a:solidFill>
                  <a:schemeClr val="accent2">
                    <a:lumMod val="75000"/>
                  </a:schemeClr>
                </a:solidFill>
                <a:latin typeface="Calibri" pitchFamily="34" charset="0"/>
              </a:defRPr>
            </a:lvl3pPr>
            <a:lvl4pPr marL="914400" indent="-223838">
              <a:spcBef>
                <a:spcPts val="0"/>
              </a:spcBef>
              <a:spcAft>
                <a:spcPts val="600"/>
              </a:spcAft>
              <a:defRPr sz="2000" baseline="0">
                <a:solidFill>
                  <a:schemeClr val="accent2">
                    <a:lumMod val="75000"/>
                  </a:schemeClr>
                </a:solidFill>
                <a:latin typeface="Calibri" pitchFamily="34" charset="0"/>
              </a:defRPr>
            </a:lvl4pPr>
            <a:lvl5pPr marL="1147763" indent="-233363">
              <a:spcBef>
                <a:spcPts val="0"/>
              </a:spcBef>
              <a:spcAft>
                <a:spcPts val="600"/>
              </a:spcAft>
              <a:buFont typeface="Arial" pitchFamily="34" charset="0"/>
              <a:buChar char="•"/>
              <a:defRPr sz="2000" baseline="0">
                <a:solidFill>
                  <a:schemeClr val="accent2">
                    <a:lumMod val="75000"/>
                  </a:schemeClr>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Tree>
    <p:extLst>
      <p:ext uri="{BB962C8B-B14F-4D97-AF65-F5344CB8AC3E}">
        <p14:creationId xmlns:p14="http://schemas.microsoft.com/office/powerpoint/2010/main" val="20797549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13" name="Rectangle 12"/>
          <p:cNvSpPr/>
          <p:nvPr userDrawn="1"/>
        </p:nvSpPr>
        <p:spPr>
          <a:xfrm>
            <a:off x="0" y="-2"/>
            <a:ext cx="9144000" cy="10112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9" name="Chart Placeholder 8"/>
          <p:cNvSpPr>
            <a:spLocks noGrp="1"/>
          </p:cNvSpPr>
          <p:nvPr>
            <p:ph type="chart" sz="quarter" idx="13"/>
          </p:nvPr>
        </p:nvSpPr>
        <p:spPr>
          <a:xfrm>
            <a:off x="312738" y="1546302"/>
            <a:ext cx="8526462" cy="4702098"/>
          </a:xfrm>
          <a:prstGeom prst="rect">
            <a:avLst/>
          </a:prstGeom>
        </p:spPr>
        <p:txBody>
          <a:bodyPr/>
          <a:lstStyle/>
          <a:p>
            <a:r>
              <a:rPr lang="en-US"/>
              <a:t>Click icon to add chart</a:t>
            </a:r>
          </a:p>
        </p:txBody>
      </p:sp>
      <p:pic>
        <p:nvPicPr>
          <p:cNvPr id="7" name="Picture 6" descr="Infinera_NewLOGO_PMS.emf"/>
          <p:cNvPicPr>
            <a:picLocks noChangeAspect="1"/>
          </p:cNvPicPr>
          <p:nvPr userDrawn="1"/>
        </p:nvPicPr>
        <p:blipFill>
          <a:blip r:embed="rId2"/>
          <a:stretch>
            <a:fillRect/>
          </a:stretch>
        </p:blipFill>
        <p:spPr>
          <a:xfrm>
            <a:off x="7619256" y="6478501"/>
            <a:ext cx="1121629" cy="238927"/>
          </a:xfrm>
          <a:prstGeom prst="rect">
            <a:avLst/>
          </a:prstGeom>
        </p:spPr>
      </p:pic>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637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59816"/>
            <a:ext cx="8534400" cy="932372"/>
          </a:xfrm>
          <a:prstGeom prst="rect">
            <a:avLst/>
          </a:prstGeom>
        </p:spPr>
        <p:txBody>
          <a:bodyPr vert="horz" lIns="0" tIns="45720" rIns="91440" bIns="45720" rtlCol="0" anchor="ctr">
            <a:normAutofit/>
          </a:bodyPr>
          <a:lstStyle/>
          <a:p>
            <a:r>
              <a:rPr lang="en-US"/>
              <a:t>Click to edit Master title style</a:t>
            </a:r>
            <a:endParaRPr lang="en-US" dirty="0"/>
          </a:p>
        </p:txBody>
      </p:sp>
      <p:sp>
        <p:nvSpPr>
          <p:cNvPr id="7" name="Text Placeholder 6"/>
          <p:cNvSpPr>
            <a:spLocks noGrp="1"/>
          </p:cNvSpPr>
          <p:nvPr>
            <p:ph type="body" idx="1"/>
          </p:nvPr>
        </p:nvSpPr>
        <p:spPr>
          <a:xfrm>
            <a:off x="304800" y="1457325"/>
            <a:ext cx="8534400" cy="4713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txBox="1">
            <a:spLocks/>
          </p:cNvSpPr>
          <p:nvPr/>
        </p:nvSpPr>
        <p:spPr bwMode="white">
          <a:xfrm>
            <a:off x="46026" y="6577905"/>
            <a:ext cx="2133600" cy="228600"/>
          </a:xfrm>
          <a:prstGeom prst="rect">
            <a:avLst/>
          </a:prstGeom>
        </p:spPr>
        <p:txBody>
          <a:bodyPr/>
          <a:lstStyle>
            <a:lvl1pPr algn="ctr">
              <a:defRPr b="0">
                <a:solidFill>
                  <a:schemeClr val="bg1"/>
                </a:solidFill>
              </a:defRPr>
            </a:lvl1pPr>
          </a:lstStyle>
          <a:p>
            <a:pPr>
              <a:buFont typeface="Arial" pitchFamily="34" charset="0"/>
              <a:buNone/>
              <a:defRPr/>
            </a:pPr>
            <a:fld id="{75A147E3-2532-467B-9F11-1731A9068BB1}" type="slidenum">
              <a:rPr lang="en-US" sz="900" smtClean="0">
                <a:solidFill>
                  <a:srgbClr val="556686"/>
                </a:solidFill>
              </a:rPr>
              <a:pPr>
                <a:buFont typeface="Arial" pitchFamily="34" charset="0"/>
                <a:buNone/>
                <a:defRPr/>
              </a:pPr>
              <a:t>‹#›</a:t>
            </a:fld>
            <a:r>
              <a:rPr lang="en-US" sz="900" dirty="0">
                <a:solidFill>
                  <a:srgbClr val="556686"/>
                </a:solidFill>
              </a:rPr>
              <a:t> | Infinera Confidential &amp; Proprietary</a:t>
            </a:r>
          </a:p>
        </p:txBody>
      </p:sp>
    </p:spTree>
    <p:extLst>
      <p:ext uri="{BB962C8B-B14F-4D97-AF65-F5344CB8AC3E}">
        <p14:creationId xmlns:p14="http://schemas.microsoft.com/office/powerpoint/2010/main" val="16071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marL="0" indent="0" algn="l" defTabSz="457200" rtl="0" eaLnBrk="1" latinLnBrk="0" hangingPunct="1">
        <a:lnSpc>
          <a:spcPts val="3600"/>
        </a:lnSpc>
        <a:spcBef>
          <a:spcPct val="0"/>
        </a:spcBef>
        <a:buNone/>
        <a:defRPr sz="3600" b="0" kern="1200" spc="-100" baseline="0">
          <a:solidFill>
            <a:schemeClr val="bg1"/>
          </a:solidFill>
          <a:latin typeface="+mj-lt"/>
          <a:ea typeface="+mj-ea"/>
          <a:cs typeface="Arial"/>
        </a:defRPr>
      </a:lvl1pPr>
    </p:titleStyle>
    <p:body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9C07C621-3324-485A-A316-6691FACCF4C3}"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EE88FE0A-97A3-40FA-B24A-F82464141871}" type="datetimeFigureOut">
              <a:rPr lang="en-US" smtClean="0"/>
              <a:t>3/13/2020</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www.lightwaveonline.com/topics/software-defined-network.htm" TargetMode="External"/><Relationship Id="rId2" Type="http://schemas.openxmlformats.org/officeDocument/2006/relationships/hyperlink" Target="http://www.lightwaveonline.com/content/lw/en/network-design/dwdm-roadm.html" TargetMode="External"/><Relationship Id="rId1" Type="http://schemas.openxmlformats.org/officeDocument/2006/relationships/slideLayout" Target="../slideLayouts/slideLayout18.xml"/><Relationship Id="rId4" Type="http://schemas.openxmlformats.org/officeDocument/2006/relationships/hyperlink" Target="http://www.jdsu.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a:t>4 December 2015</a:t>
            </a:r>
          </a:p>
          <a:p>
            <a:r>
              <a:rPr lang="id-ID" dirty="0"/>
              <a:t>Delivered by Dr Erna Sri Sugesti</a:t>
            </a:r>
            <a:endParaRPr lang="en-US" dirty="0"/>
          </a:p>
        </p:txBody>
      </p:sp>
      <p:sp>
        <p:nvSpPr>
          <p:cNvPr id="2" name="Title 1"/>
          <p:cNvSpPr>
            <a:spLocks noGrp="1"/>
          </p:cNvSpPr>
          <p:nvPr>
            <p:ph type="title"/>
          </p:nvPr>
        </p:nvSpPr>
        <p:spPr/>
        <p:txBody>
          <a:bodyPr>
            <a:normAutofit fontScale="90000"/>
          </a:bodyPr>
          <a:lstStyle/>
          <a:p>
            <a:r>
              <a:rPr lang="id-ID" sz="3600" dirty="0"/>
              <a:t>Advanced Topic in Communication System: </a:t>
            </a:r>
            <a:br>
              <a:rPr lang="id-ID" sz="3600" dirty="0"/>
            </a:br>
            <a:r>
              <a:rPr lang="id-ID" dirty="0"/>
              <a:t>Broadband Optical Networks</a:t>
            </a:r>
            <a:endParaRPr lang="en-US" dirty="0"/>
          </a:p>
        </p:txBody>
      </p:sp>
    </p:spTree>
    <p:extLst>
      <p:ext uri="{BB962C8B-B14F-4D97-AF65-F5344CB8AC3E}">
        <p14:creationId xmlns:p14="http://schemas.microsoft.com/office/powerpoint/2010/main" val="2603074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Increasing Spectral Efficiency</a:t>
            </a:r>
            <a:br>
              <a:rPr lang="en-US" dirty="0"/>
            </a:br>
            <a:r>
              <a:rPr lang="en-US" dirty="0"/>
              <a:t>Flexible Grid Super-Channels</a:t>
            </a:r>
            <a:endParaRPr lang="en-US" i="1" dirty="0">
              <a:solidFill>
                <a:schemeClr val="bg2"/>
              </a:solidFill>
            </a:endParaRPr>
          </a:p>
        </p:txBody>
      </p:sp>
      <p:sp>
        <p:nvSpPr>
          <p:cNvPr id="21" name="Freeform 20"/>
          <p:cNvSpPr/>
          <p:nvPr/>
        </p:nvSpPr>
        <p:spPr>
          <a:xfrm>
            <a:off x="457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2" name="Freeform 21"/>
          <p:cNvSpPr/>
          <p:nvPr/>
        </p:nvSpPr>
        <p:spPr>
          <a:xfrm>
            <a:off x="838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3" name="Freeform 22"/>
          <p:cNvSpPr/>
          <p:nvPr/>
        </p:nvSpPr>
        <p:spPr>
          <a:xfrm>
            <a:off x="1219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4" name="Freeform 23"/>
          <p:cNvSpPr/>
          <p:nvPr/>
        </p:nvSpPr>
        <p:spPr>
          <a:xfrm>
            <a:off x="1600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5" name="Freeform 24"/>
          <p:cNvSpPr/>
          <p:nvPr/>
        </p:nvSpPr>
        <p:spPr>
          <a:xfrm>
            <a:off x="1981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6" name="Freeform 25"/>
          <p:cNvSpPr/>
          <p:nvPr/>
        </p:nvSpPr>
        <p:spPr>
          <a:xfrm>
            <a:off x="2362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7" name="Freeform 26"/>
          <p:cNvSpPr/>
          <p:nvPr/>
        </p:nvSpPr>
        <p:spPr>
          <a:xfrm>
            <a:off x="2743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8" name="Freeform 27"/>
          <p:cNvSpPr/>
          <p:nvPr/>
        </p:nvSpPr>
        <p:spPr>
          <a:xfrm>
            <a:off x="3128392"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29" name="Freeform 28"/>
          <p:cNvSpPr/>
          <p:nvPr/>
        </p:nvSpPr>
        <p:spPr>
          <a:xfrm>
            <a:off x="3505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30" name="Freeform 29"/>
          <p:cNvSpPr/>
          <p:nvPr/>
        </p:nvSpPr>
        <p:spPr>
          <a:xfrm>
            <a:off x="3886200" y="3578922"/>
            <a:ext cx="224408" cy="929347"/>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32" name="TextBox 31"/>
          <p:cNvSpPr txBox="1"/>
          <p:nvPr/>
        </p:nvSpPr>
        <p:spPr>
          <a:xfrm>
            <a:off x="861558" y="4955856"/>
            <a:ext cx="2914965" cy="738664"/>
          </a:xfrm>
          <a:prstGeom prst="rect">
            <a:avLst/>
          </a:prstGeom>
          <a:solidFill>
            <a:srgbClr val="FFFFFF">
              <a:alpha val="45882"/>
            </a:srgbClr>
          </a:solidFill>
          <a:effectLst>
            <a:softEdge rad="63500"/>
          </a:effectLst>
        </p:spPr>
        <p:txBody>
          <a:bodyPr wrap="none" rtlCol="0">
            <a:spAutoFit/>
          </a:bodyPr>
          <a:lstStyle/>
          <a:p>
            <a:pPr algn="ctr" defTabSz="457200"/>
            <a:r>
              <a:rPr lang="en-US" dirty="0">
                <a:solidFill>
                  <a:srgbClr val="2A313D"/>
                </a:solidFill>
              </a:rPr>
              <a:t>50GHz, Fixed Grid</a:t>
            </a:r>
          </a:p>
          <a:p>
            <a:pPr algn="ctr" defTabSz="457200"/>
            <a:r>
              <a:rPr lang="en-US" dirty="0">
                <a:solidFill>
                  <a:srgbClr val="2A313D"/>
                </a:solidFill>
              </a:rPr>
              <a:t>1Tb/s PM-QPSK = </a:t>
            </a:r>
            <a:r>
              <a:rPr lang="en-US" sz="2400" b="1" i="1" dirty="0">
                <a:solidFill>
                  <a:srgbClr val="FF0000"/>
                </a:solidFill>
              </a:rPr>
              <a:t>500 GHz</a:t>
            </a:r>
            <a:endParaRPr lang="en-US" b="1" i="1" dirty="0">
              <a:solidFill>
                <a:srgbClr val="FF0000"/>
              </a:solidFill>
            </a:endParaRPr>
          </a:p>
        </p:txBody>
      </p:sp>
      <p:cxnSp>
        <p:nvCxnSpPr>
          <p:cNvPr id="33" name="Straight Arrow Connector 32"/>
          <p:cNvCxnSpPr/>
          <p:nvPr/>
        </p:nvCxnSpPr>
        <p:spPr>
          <a:xfrm>
            <a:off x="362744" y="4829932"/>
            <a:ext cx="3828256" cy="1025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52" name="Group 51"/>
          <p:cNvGrpSpPr/>
          <p:nvPr/>
        </p:nvGrpSpPr>
        <p:grpSpPr>
          <a:xfrm>
            <a:off x="381000" y="3179919"/>
            <a:ext cx="3810000" cy="1431667"/>
            <a:chOff x="381000" y="3489067"/>
            <a:chExt cx="3810000" cy="1905000"/>
          </a:xfrm>
        </p:grpSpPr>
        <p:cxnSp>
          <p:nvCxnSpPr>
            <p:cNvPr id="35" name="Straight Connector 34"/>
            <p:cNvCxnSpPr/>
            <p:nvPr/>
          </p:nvCxnSpPr>
          <p:spPr>
            <a:xfrm>
              <a:off x="381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62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143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24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905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286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667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048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429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810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191000" y="3489067"/>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grpSp>
      <p:sp>
        <p:nvSpPr>
          <p:cNvPr id="49" name="Content Placeholder 1"/>
          <p:cNvSpPr>
            <a:spLocks noGrp="1"/>
          </p:cNvSpPr>
          <p:nvPr>
            <p:ph idx="1"/>
          </p:nvPr>
        </p:nvSpPr>
        <p:spPr>
          <a:xfrm>
            <a:off x="228600" y="1219200"/>
            <a:ext cx="4038600" cy="1371600"/>
          </a:xfrm>
        </p:spPr>
        <p:txBody>
          <a:bodyPr>
            <a:noAutofit/>
          </a:bodyPr>
          <a:lstStyle/>
          <a:p>
            <a:r>
              <a:rPr lang="en-US" sz="2400" dirty="0"/>
              <a:t>Fixed Grid</a:t>
            </a:r>
          </a:p>
          <a:p>
            <a:pPr lvl="1"/>
            <a:r>
              <a:rPr lang="en-US" sz="1600" dirty="0"/>
              <a:t>Coherent transmission</a:t>
            </a:r>
          </a:p>
          <a:p>
            <a:pPr lvl="1"/>
            <a:r>
              <a:rPr lang="en-US" sz="1600" dirty="0"/>
              <a:t>Single operational cycle</a:t>
            </a:r>
          </a:p>
          <a:p>
            <a:pPr lvl="1"/>
            <a:r>
              <a:rPr lang="en-US" sz="1600" dirty="0"/>
              <a:t>Seen as one pool of capacity</a:t>
            </a:r>
          </a:p>
          <a:p>
            <a:pPr lvl="1"/>
            <a:r>
              <a:rPr lang="en-US" sz="1600" dirty="0"/>
              <a:t>Compatible with legacy WSS ROADMs</a:t>
            </a:r>
          </a:p>
        </p:txBody>
      </p:sp>
      <p:grpSp>
        <p:nvGrpSpPr>
          <p:cNvPr id="6" name="Group 5"/>
          <p:cNvGrpSpPr/>
          <p:nvPr/>
        </p:nvGrpSpPr>
        <p:grpSpPr>
          <a:xfrm>
            <a:off x="5774984" y="3650768"/>
            <a:ext cx="2244080" cy="929347"/>
            <a:chOff x="6228184" y="4177998"/>
            <a:chExt cx="2244080" cy="1106365"/>
          </a:xfrm>
        </p:grpSpPr>
        <p:sp>
          <p:nvSpPr>
            <p:cNvPr id="10" name="Freeform 9"/>
            <p:cNvSpPr/>
            <p:nvPr/>
          </p:nvSpPr>
          <p:spPr>
            <a:xfrm>
              <a:off x="6228184"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4">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1" name="Freeform 10"/>
            <p:cNvSpPr/>
            <p:nvPr/>
          </p:nvSpPr>
          <p:spPr>
            <a:xfrm>
              <a:off x="6452592"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2" name="Freeform 11"/>
            <p:cNvSpPr/>
            <p:nvPr/>
          </p:nvSpPr>
          <p:spPr>
            <a:xfrm>
              <a:off x="6677000"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5">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3" name="Freeform 12"/>
            <p:cNvSpPr/>
            <p:nvPr/>
          </p:nvSpPr>
          <p:spPr>
            <a:xfrm>
              <a:off x="6901408"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5"/>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4" name="Freeform 13"/>
            <p:cNvSpPr/>
            <p:nvPr/>
          </p:nvSpPr>
          <p:spPr>
            <a:xfrm>
              <a:off x="7125816"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bg2"/>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5" name="Freeform 14"/>
            <p:cNvSpPr/>
            <p:nvPr/>
          </p:nvSpPr>
          <p:spPr>
            <a:xfrm>
              <a:off x="7350224"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chemeClr val="accent6"/>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6" name="Freeform 15"/>
            <p:cNvSpPr/>
            <p:nvPr/>
          </p:nvSpPr>
          <p:spPr>
            <a:xfrm>
              <a:off x="7574632"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7" name="Freeform 16"/>
            <p:cNvSpPr/>
            <p:nvPr/>
          </p:nvSpPr>
          <p:spPr>
            <a:xfrm>
              <a:off x="7799040"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8" name="Freeform 17"/>
            <p:cNvSpPr/>
            <p:nvPr/>
          </p:nvSpPr>
          <p:spPr>
            <a:xfrm>
              <a:off x="8023448"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00206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sp>
          <p:nvSpPr>
            <p:cNvPr id="19" name="Freeform 18"/>
            <p:cNvSpPr/>
            <p:nvPr/>
          </p:nvSpPr>
          <p:spPr>
            <a:xfrm>
              <a:off x="8247856" y="4177998"/>
              <a:ext cx="224408" cy="1106365"/>
            </a:xfrm>
            <a:custGeom>
              <a:avLst/>
              <a:gdLst>
                <a:gd name="connsiteX0" fmla="*/ 0 w 2878666"/>
                <a:gd name="connsiteY0" fmla="*/ 2255026 h 2266315"/>
                <a:gd name="connsiteX1" fmla="*/ 587022 w 2878666"/>
                <a:gd name="connsiteY1" fmla="*/ 256893 h 2266315"/>
                <a:gd name="connsiteX2" fmla="*/ 2314222 w 2878666"/>
                <a:gd name="connsiteY2" fmla="*/ 245604 h 2266315"/>
                <a:gd name="connsiteX3" fmla="*/ 2878666 w 2878666"/>
                <a:gd name="connsiteY3" fmla="*/ 2266315 h 2266315"/>
              </a:gdLst>
              <a:ahLst/>
              <a:cxnLst>
                <a:cxn ang="0">
                  <a:pos x="connsiteX0" y="connsiteY0"/>
                </a:cxn>
                <a:cxn ang="0">
                  <a:pos x="connsiteX1" y="connsiteY1"/>
                </a:cxn>
                <a:cxn ang="0">
                  <a:pos x="connsiteX2" y="connsiteY2"/>
                </a:cxn>
                <a:cxn ang="0">
                  <a:pos x="connsiteX3" y="connsiteY3"/>
                </a:cxn>
              </a:cxnLst>
              <a:rect l="l" t="t" r="r" b="b"/>
              <a:pathLst>
                <a:path w="2878666" h="2266315">
                  <a:moveTo>
                    <a:pt x="0" y="2255026"/>
                  </a:moveTo>
                  <a:cubicBezTo>
                    <a:pt x="100659" y="1423411"/>
                    <a:pt x="201318" y="591797"/>
                    <a:pt x="587022" y="256893"/>
                  </a:cubicBezTo>
                  <a:cubicBezTo>
                    <a:pt x="972726" y="-78011"/>
                    <a:pt x="1932281" y="-89300"/>
                    <a:pt x="2314222" y="245604"/>
                  </a:cubicBezTo>
                  <a:cubicBezTo>
                    <a:pt x="2696163" y="580508"/>
                    <a:pt x="2787414" y="1423411"/>
                    <a:pt x="2878666" y="2266315"/>
                  </a:cubicBezTo>
                </a:path>
              </a:pathLst>
            </a:custGeom>
            <a:ln>
              <a:solidFill>
                <a:srgbClr val="7030A0"/>
              </a:solidFill>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en-US">
                <a:solidFill>
                  <a:srgbClr val="2A313D"/>
                </a:solidFill>
              </a:endParaRPr>
            </a:p>
          </p:txBody>
        </p:sp>
      </p:grpSp>
      <p:cxnSp>
        <p:nvCxnSpPr>
          <p:cNvPr id="9" name="Straight Arrow Connector 8"/>
          <p:cNvCxnSpPr/>
          <p:nvPr/>
        </p:nvCxnSpPr>
        <p:spPr>
          <a:xfrm>
            <a:off x="5744504" y="4869968"/>
            <a:ext cx="2304256"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686560" y="3117368"/>
            <a:ext cx="2438400" cy="1534255"/>
            <a:chOff x="6096000" y="3439255"/>
            <a:chExt cx="2438400" cy="1905000"/>
          </a:xfrm>
        </p:grpSpPr>
        <p:cxnSp>
          <p:nvCxnSpPr>
            <p:cNvPr id="47" name="Straight Connector 46"/>
            <p:cNvCxnSpPr/>
            <p:nvPr/>
          </p:nvCxnSpPr>
          <p:spPr>
            <a:xfrm>
              <a:off x="6096000" y="3439255"/>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534400" y="3439255"/>
              <a:ext cx="0" cy="1905000"/>
            </a:xfrm>
            <a:prstGeom prst="line">
              <a:avLst/>
            </a:prstGeom>
            <a:ln w="12700">
              <a:prstDash val="dash"/>
            </a:ln>
            <a:effectLst/>
          </p:spPr>
          <p:style>
            <a:lnRef idx="2">
              <a:schemeClr val="accent1"/>
            </a:lnRef>
            <a:fillRef idx="0">
              <a:schemeClr val="accent1"/>
            </a:fillRef>
            <a:effectRef idx="1">
              <a:schemeClr val="accent1"/>
            </a:effectRef>
            <a:fontRef idx="minor">
              <a:schemeClr val="tx1"/>
            </a:fontRef>
          </p:style>
        </p:cxnSp>
      </p:grpSp>
      <p:sp>
        <p:nvSpPr>
          <p:cNvPr id="50" name="Content Placeholder 1"/>
          <p:cNvSpPr txBox="1">
            <a:spLocks/>
          </p:cNvSpPr>
          <p:nvPr/>
        </p:nvSpPr>
        <p:spPr>
          <a:xfrm>
            <a:off x="4953000" y="1219199"/>
            <a:ext cx="4038600" cy="1960719"/>
          </a:xfrm>
          <a:prstGeom prst="rect">
            <a:avLst/>
          </a:prstGeom>
        </p:spPr>
        <p:txBody>
          <a:bodyPr vert="horz" lIns="91440" tIns="45720" rIns="91440" bIns="45720" rtlCol="0">
            <a:noAutofit/>
          </a:bodyPr>
          <a:lstStyle>
            <a:lvl1pPr marL="284163" marR="0" indent="-227013"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Calibri" pitchFamily="34" charset="0"/>
                <a:ea typeface="+mn-ea"/>
                <a:cs typeface="Arial"/>
              </a:defRPr>
            </a:lvl1pPr>
            <a:lvl2pPr marL="630238" marR="0" indent="-2857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Calibri" pitchFamily="34" charset="0"/>
                <a:ea typeface="+mn-ea"/>
                <a:cs typeface="Arial"/>
              </a:defRPr>
            </a:lvl2pPr>
            <a:lvl3pPr marL="974725" indent="-284163" algn="l" defTabSz="457200" rtl="0" eaLnBrk="1" latinLnBrk="0" hangingPunct="1">
              <a:lnSpc>
                <a:spcPct val="100000"/>
              </a:lnSpc>
              <a:spcBef>
                <a:spcPts val="480"/>
              </a:spcBef>
              <a:spcAft>
                <a:spcPts val="0"/>
              </a:spcAft>
              <a:buClrTx/>
              <a:buFont typeface="Arial" pitchFamily="34" charset="0"/>
              <a:buChar char="•"/>
              <a:defRPr sz="2000" b="0" i="0" kern="1200" baseline="0">
                <a:solidFill>
                  <a:schemeClr val="accent2">
                    <a:lumMod val="75000"/>
                  </a:schemeClr>
                </a:solidFill>
                <a:latin typeface="Calibri" pitchFamily="34" charset="0"/>
                <a:ea typeface="+mn-ea"/>
                <a:cs typeface="Arial"/>
              </a:defRPr>
            </a:lvl3pPr>
            <a:lvl4pPr marL="1314450" indent="-285750" algn="l" defTabSz="457200" rtl="0" eaLnBrk="1" latinLnBrk="0" hangingPunct="1">
              <a:lnSpc>
                <a:spcPct val="100000"/>
              </a:lnSpc>
              <a:spcBef>
                <a:spcPts val="480"/>
              </a:spcBef>
              <a:spcAft>
                <a:spcPts val="0"/>
              </a:spcAft>
              <a:buClrTx/>
              <a:buFont typeface="Arial" pitchFamily="34" charset="0"/>
              <a:buChar char="•"/>
              <a:tabLst/>
              <a:defRPr sz="2000" b="0" i="0" kern="1200" baseline="0">
                <a:solidFill>
                  <a:schemeClr val="accent2">
                    <a:lumMod val="75000"/>
                  </a:schemeClr>
                </a:solidFill>
                <a:latin typeface="Calibri" pitchFamily="34" charset="0"/>
                <a:ea typeface="+mn-ea"/>
                <a:cs typeface="Arial"/>
              </a:defRPr>
            </a:lvl4pPr>
            <a:lvl5pPr marL="1716088" marR="0" indent="-284163"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baseline="0">
                <a:solidFill>
                  <a:schemeClr val="accent2">
                    <a:lumMod val="75000"/>
                  </a:schemeClr>
                </a:solidFill>
                <a:latin typeface="Calibri"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2A313D"/>
                </a:solidFill>
              </a:rPr>
              <a:t>Flexible Grid</a:t>
            </a:r>
          </a:p>
          <a:p>
            <a:pPr lvl="1"/>
            <a:r>
              <a:rPr lang="en-US" sz="1600" dirty="0">
                <a:solidFill>
                  <a:srgbClr val="6E7E9B">
                    <a:lumMod val="75000"/>
                  </a:srgbClr>
                </a:solidFill>
              </a:rPr>
              <a:t>Coherent transmission</a:t>
            </a:r>
          </a:p>
          <a:p>
            <a:pPr lvl="1"/>
            <a:r>
              <a:rPr lang="en-US" sz="1600" dirty="0">
                <a:solidFill>
                  <a:srgbClr val="6E7E9B">
                    <a:lumMod val="75000"/>
                  </a:srgbClr>
                </a:solidFill>
              </a:rPr>
              <a:t>Single operational cycle</a:t>
            </a:r>
          </a:p>
          <a:p>
            <a:pPr lvl="1"/>
            <a:r>
              <a:rPr lang="en-US" sz="1600" dirty="0">
                <a:solidFill>
                  <a:srgbClr val="6E7E9B">
                    <a:lumMod val="75000"/>
                  </a:srgbClr>
                </a:solidFill>
              </a:rPr>
              <a:t>Seen as one pool of capacity</a:t>
            </a:r>
          </a:p>
          <a:p>
            <a:pPr lvl="1"/>
            <a:r>
              <a:rPr lang="en-US" sz="1600" dirty="0">
                <a:solidFill>
                  <a:srgbClr val="6E7E9B">
                    <a:lumMod val="75000"/>
                  </a:srgbClr>
                </a:solidFill>
              </a:rPr>
              <a:t>Requires flexible grid ROADMs</a:t>
            </a:r>
          </a:p>
          <a:p>
            <a:pPr lvl="1"/>
            <a:r>
              <a:rPr lang="en-US" sz="1600" dirty="0">
                <a:solidFill>
                  <a:srgbClr val="6E7E9B">
                    <a:lumMod val="75000"/>
                  </a:srgbClr>
                </a:solidFill>
              </a:rPr>
              <a:t>25% more efficient use of spectrum*</a:t>
            </a:r>
          </a:p>
        </p:txBody>
      </p:sp>
      <p:sp>
        <p:nvSpPr>
          <p:cNvPr id="51" name="TextBox 50"/>
          <p:cNvSpPr txBox="1"/>
          <p:nvPr/>
        </p:nvSpPr>
        <p:spPr>
          <a:xfrm>
            <a:off x="5513193" y="4969504"/>
            <a:ext cx="2918171" cy="738664"/>
          </a:xfrm>
          <a:prstGeom prst="rect">
            <a:avLst/>
          </a:prstGeom>
          <a:solidFill>
            <a:srgbClr val="FFFFFF">
              <a:alpha val="45882"/>
            </a:srgbClr>
          </a:solidFill>
          <a:effectLst>
            <a:softEdge rad="63500"/>
          </a:effectLst>
        </p:spPr>
        <p:txBody>
          <a:bodyPr wrap="none" rtlCol="0">
            <a:spAutoFit/>
          </a:bodyPr>
          <a:lstStyle/>
          <a:p>
            <a:pPr algn="ctr" defTabSz="457200"/>
            <a:r>
              <a:rPr lang="en-US" dirty="0">
                <a:solidFill>
                  <a:srgbClr val="2A313D"/>
                </a:solidFill>
              </a:rPr>
              <a:t>Flexible Grid</a:t>
            </a:r>
          </a:p>
          <a:p>
            <a:pPr algn="ctr" defTabSz="457200"/>
            <a:r>
              <a:rPr lang="en-US" dirty="0">
                <a:solidFill>
                  <a:srgbClr val="2A313D"/>
                </a:solidFill>
              </a:rPr>
              <a:t>1Tb/s PM-QPSK = </a:t>
            </a:r>
            <a:r>
              <a:rPr lang="en-US" sz="2400" b="1" i="1" dirty="0">
                <a:solidFill>
                  <a:srgbClr val="FF0000"/>
                </a:solidFill>
              </a:rPr>
              <a:t>375 GHz</a:t>
            </a:r>
            <a:endParaRPr lang="en-US" b="1" i="1" dirty="0">
              <a:solidFill>
                <a:srgbClr val="FF0000"/>
              </a:solidFill>
            </a:endParaRPr>
          </a:p>
        </p:txBody>
      </p:sp>
      <p:sp>
        <p:nvSpPr>
          <p:cNvPr id="5" name="TextBox 4"/>
          <p:cNvSpPr txBox="1"/>
          <p:nvPr/>
        </p:nvSpPr>
        <p:spPr>
          <a:xfrm>
            <a:off x="2164448" y="6509266"/>
            <a:ext cx="2681503" cy="369332"/>
          </a:xfrm>
          <a:prstGeom prst="rect">
            <a:avLst/>
          </a:prstGeom>
          <a:noFill/>
        </p:spPr>
        <p:txBody>
          <a:bodyPr wrap="none" rtlCol="0">
            <a:spAutoFit/>
          </a:bodyPr>
          <a:lstStyle/>
          <a:p>
            <a:pPr defTabSz="457200"/>
            <a:r>
              <a:rPr lang="en-US" dirty="0">
                <a:solidFill>
                  <a:srgbClr val="2A313D"/>
                </a:solidFill>
              </a:rPr>
              <a:t>*Comparing QPSK to QPSK</a:t>
            </a:r>
          </a:p>
        </p:txBody>
      </p:sp>
      <p:sp>
        <p:nvSpPr>
          <p:cNvPr id="54" name="TextBox 53"/>
          <p:cNvSpPr txBox="1"/>
          <p:nvPr/>
        </p:nvSpPr>
        <p:spPr>
          <a:xfrm>
            <a:off x="-10198" y="5855345"/>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457200"/>
            <a:r>
              <a:rPr lang="en-US" sz="2400" b="1" dirty="0">
                <a:solidFill>
                  <a:prstClr val="white"/>
                </a:solidFill>
              </a:rPr>
              <a:t>Flexible Grid expands C-band capacity by ~25%</a:t>
            </a:r>
          </a:p>
        </p:txBody>
      </p:sp>
    </p:spTree>
    <p:extLst>
      <p:ext uri="{BB962C8B-B14F-4D97-AF65-F5344CB8AC3E}">
        <p14:creationId xmlns:p14="http://schemas.microsoft.com/office/powerpoint/2010/main" val="4188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p:nvPr/>
        </p:nvSpPr>
        <p:spPr>
          <a:xfrm>
            <a:off x="4581313" y="1268976"/>
            <a:ext cx="3442620" cy="402844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6" name="Rectangle 15"/>
          <p:cNvSpPr/>
          <p:nvPr/>
        </p:nvSpPr>
        <p:spPr>
          <a:xfrm>
            <a:off x="1882682" y="1268976"/>
            <a:ext cx="2733689" cy="404227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4" name="Title 13"/>
          <p:cNvSpPr>
            <a:spLocks noGrp="1"/>
          </p:cNvSpPr>
          <p:nvPr>
            <p:ph type="title"/>
          </p:nvPr>
        </p:nvSpPr>
        <p:spPr/>
        <p:txBody>
          <a:bodyPr>
            <a:normAutofit/>
          </a:bodyPr>
          <a:lstStyle/>
          <a:p>
            <a:r>
              <a:rPr lang="en-US" dirty="0"/>
              <a:t>Extending Accessible Spectrum</a:t>
            </a:r>
          </a:p>
        </p:txBody>
      </p:sp>
      <p:sp>
        <p:nvSpPr>
          <p:cNvPr id="11" name="Oval 10"/>
          <p:cNvSpPr/>
          <p:nvPr/>
        </p:nvSpPr>
        <p:spPr>
          <a:xfrm>
            <a:off x="1752600" y="5139512"/>
            <a:ext cx="152400" cy="1524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8" name="TextBox 17"/>
          <p:cNvSpPr txBox="1"/>
          <p:nvPr/>
        </p:nvSpPr>
        <p:spPr>
          <a:xfrm>
            <a:off x="838200" y="4396848"/>
            <a:ext cx="684803" cy="430887"/>
          </a:xfrm>
          <a:prstGeom prst="rect">
            <a:avLst/>
          </a:prstGeom>
          <a:noFill/>
        </p:spPr>
        <p:txBody>
          <a:bodyPr wrap="none" rtlCol="0">
            <a:spAutoFit/>
          </a:bodyPr>
          <a:lstStyle/>
          <a:p>
            <a:pPr defTabSz="457200"/>
            <a:r>
              <a:rPr lang="en-US" sz="2200" b="1" dirty="0">
                <a:solidFill>
                  <a:srgbClr val="6E7E9B">
                    <a:lumMod val="75000"/>
                  </a:srgbClr>
                </a:solidFill>
              </a:rPr>
              <a:t>6.4T</a:t>
            </a:r>
          </a:p>
        </p:txBody>
      </p:sp>
      <p:sp>
        <p:nvSpPr>
          <p:cNvPr id="19" name="TextBox 18"/>
          <p:cNvSpPr txBox="1"/>
          <p:nvPr/>
        </p:nvSpPr>
        <p:spPr>
          <a:xfrm>
            <a:off x="838200" y="3634848"/>
            <a:ext cx="684803" cy="430887"/>
          </a:xfrm>
          <a:prstGeom prst="rect">
            <a:avLst/>
          </a:prstGeom>
          <a:noFill/>
        </p:spPr>
        <p:txBody>
          <a:bodyPr wrap="none" rtlCol="0">
            <a:spAutoFit/>
          </a:bodyPr>
          <a:lstStyle/>
          <a:p>
            <a:pPr defTabSz="457200"/>
            <a:r>
              <a:rPr lang="en-US" sz="2200" b="1" dirty="0">
                <a:solidFill>
                  <a:srgbClr val="6E7E9B">
                    <a:lumMod val="75000"/>
                  </a:srgbClr>
                </a:solidFill>
              </a:rPr>
              <a:t>8.0T</a:t>
            </a:r>
          </a:p>
        </p:txBody>
      </p:sp>
      <p:sp>
        <p:nvSpPr>
          <p:cNvPr id="20" name="TextBox 19"/>
          <p:cNvSpPr txBox="1"/>
          <p:nvPr/>
        </p:nvSpPr>
        <p:spPr>
          <a:xfrm>
            <a:off x="838200" y="2922616"/>
            <a:ext cx="684803" cy="430887"/>
          </a:xfrm>
          <a:prstGeom prst="rect">
            <a:avLst/>
          </a:prstGeom>
          <a:noFill/>
        </p:spPr>
        <p:txBody>
          <a:bodyPr wrap="none" rtlCol="0">
            <a:spAutoFit/>
          </a:bodyPr>
          <a:lstStyle/>
          <a:p>
            <a:pPr defTabSz="457200"/>
            <a:r>
              <a:rPr lang="en-US" sz="2200" b="1" dirty="0">
                <a:solidFill>
                  <a:srgbClr val="6E7E9B">
                    <a:lumMod val="75000"/>
                  </a:srgbClr>
                </a:solidFill>
              </a:rPr>
              <a:t>9.5T</a:t>
            </a:r>
          </a:p>
        </p:txBody>
      </p:sp>
      <p:sp>
        <p:nvSpPr>
          <p:cNvPr id="21" name="TextBox 20"/>
          <p:cNvSpPr txBox="1"/>
          <p:nvPr/>
        </p:nvSpPr>
        <p:spPr>
          <a:xfrm>
            <a:off x="838200" y="1348848"/>
            <a:ext cx="609462" cy="430887"/>
          </a:xfrm>
          <a:prstGeom prst="rect">
            <a:avLst/>
          </a:prstGeom>
          <a:noFill/>
        </p:spPr>
        <p:txBody>
          <a:bodyPr wrap="none" rtlCol="0">
            <a:spAutoFit/>
          </a:bodyPr>
          <a:lstStyle/>
          <a:p>
            <a:pPr defTabSz="457200"/>
            <a:r>
              <a:rPr lang="en-US" sz="2200" b="1" dirty="0">
                <a:solidFill>
                  <a:srgbClr val="6E7E9B">
                    <a:lumMod val="75000"/>
                  </a:srgbClr>
                </a:solidFill>
              </a:rPr>
              <a:t>24T</a:t>
            </a:r>
          </a:p>
        </p:txBody>
      </p:sp>
      <p:cxnSp>
        <p:nvCxnSpPr>
          <p:cNvPr id="25" name="Straight Connector 24"/>
          <p:cNvCxnSpPr/>
          <p:nvPr/>
        </p:nvCxnSpPr>
        <p:spPr>
          <a:xfrm>
            <a:off x="1676400" y="4625448"/>
            <a:ext cx="3048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1676400" y="3863448"/>
            <a:ext cx="3048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676400" y="3177648"/>
            <a:ext cx="3048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676400" y="1577448"/>
            <a:ext cx="3048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V="1">
            <a:off x="1828800" y="1120248"/>
            <a:ext cx="0" cy="4191000"/>
          </a:xfrm>
          <a:prstGeom prst="straightConnector1">
            <a:avLst/>
          </a:prstGeom>
          <a:ln w="762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1828800" y="5311248"/>
            <a:ext cx="6477000" cy="18320"/>
          </a:xfrm>
          <a:prstGeom prst="straightConnector1">
            <a:avLst/>
          </a:prstGeom>
          <a:ln w="7620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5036655" y="3019284"/>
            <a:ext cx="304800" cy="299549"/>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83" name="TextBox 82"/>
          <p:cNvSpPr txBox="1"/>
          <p:nvPr/>
        </p:nvSpPr>
        <p:spPr>
          <a:xfrm>
            <a:off x="2948186" y="3373416"/>
            <a:ext cx="1128835" cy="369332"/>
          </a:xfrm>
          <a:prstGeom prst="rect">
            <a:avLst/>
          </a:prstGeom>
          <a:noFill/>
        </p:spPr>
        <p:txBody>
          <a:bodyPr wrap="none" rtlCol="0">
            <a:spAutoFit/>
          </a:bodyPr>
          <a:lstStyle/>
          <a:p>
            <a:pPr defTabSz="457200"/>
            <a:r>
              <a:rPr lang="en-US" b="1" dirty="0">
                <a:solidFill>
                  <a:srgbClr val="2A313D"/>
                </a:solidFill>
              </a:rPr>
              <a:t>80 x 100G</a:t>
            </a:r>
          </a:p>
        </p:txBody>
      </p:sp>
      <p:sp>
        <p:nvSpPr>
          <p:cNvPr id="88" name="Pentagon 87"/>
          <p:cNvSpPr/>
          <p:nvPr/>
        </p:nvSpPr>
        <p:spPr>
          <a:xfrm>
            <a:off x="2050970" y="3063211"/>
            <a:ext cx="2925294" cy="211696"/>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sz="1600" dirty="0">
                <a:solidFill>
                  <a:prstClr val="white"/>
                </a:solidFill>
              </a:rPr>
              <a:t>9.5Tb/s</a:t>
            </a:r>
          </a:p>
        </p:txBody>
      </p:sp>
      <p:sp>
        <p:nvSpPr>
          <p:cNvPr id="92" name="TextBox 91"/>
          <p:cNvSpPr txBox="1"/>
          <p:nvPr/>
        </p:nvSpPr>
        <p:spPr>
          <a:xfrm>
            <a:off x="7168756" y="1348848"/>
            <a:ext cx="861133" cy="369332"/>
          </a:xfrm>
          <a:prstGeom prst="rect">
            <a:avLst/>
          </a:prstGeom>
          <a:noFill/>
        </p:spPr>
        <p:txBody>
          <a:bodyPr wrap="none" rtlCol="0">
            <a:spAutoFit/>
          </a:bodyPr>
          <a:lstStyle/>
          <a:p>
            <a:pPr defTabSz="457200"/>
            <a:r>
              <a:rPr lang="en-US" b="1" dirty="0">
                <a:solidFill>
                  <a:srgbClr val="2A313D"/>
                </a:solidFill>
              </a:rPr>
              <a:t>24 x 1T</a:t>
            </a:r>
          </a:p>
        </p:txBody>
      </p:sp>
      <p:sp>
        <p:nvSpPr>
          <p:cNvPr id="95" name="Pentagon 94"/>
          <p:cNvSpPr/>
          <p:nvPr/>
        </p:nvSpPr>
        <p:spPr>
          <a:xfrm>
            <a:off x="2050969" y="1425061"/>
            <a:ext cx="4619012" cy="211696"/>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sz="1600" dirty="0">
                <a:solidFill>
                  <a:prstClr val="white"/>
                </a:solidFill>
              </a:rPr>
              <a:t>24 Tb/s</a:t>
            </a:r>
          </a:p>
        </p:txBody>
      </p:sp>
      <p:sp>
        <p:nvSpPr>
          <p:cNvPr id="127" name="TextBox 126"/>
          <p:cNvSpPr txBox="1"/>
          <p:nvPr/>
        </p:nvSpPr>
        <p:spPr>
          <a:xfrm>
            <a:off x="838200" y="1801583"/>
            <a:ext cx="609462" cy="430887"/>
          </a:xfrm>
          <a:prstGeom prst="rect">
            <a:avLst/>
          </a:prstGeom>
          <a:noFill/>
        </p:spPr>
        <p:txBody>
          <a:bodyPr wrap="none" rtlCol="0">
            <a:spAutoFit/>
          </a:bodyPr>
          <a:lstStyle/>
          <a:p>
            <a:pPr defTabSz="457200"/>
            <a:r>
              <a:rPr lang="en-US" sz="2200" b="1" dirty="0">
                <a:solidFill>
                  <a:srgbClr val="6E7E9B">
                    <a:lumMod val="75000"/>
                  </a:srgbClr>
                </a:solidFill>
              </a:rPr>
              <a:t>21T</a:t>
            </a:r>
          </a:p>
        </p:txBody>
      </p:sp>
      <p:cxnSp>
        <p:nvCxnSpPr>
          <p:cNvPr id="128" name="Straight Connector 127"/>
          <p:cNvCxnSpPr/>
          <p:nvPr/>
        </p:nvCxnSpPr>
        <p:spPr>
          <a:xfrm>
            <a:off x="1676400" y="2030183"/>
            <a:ext cx="3048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836597" y="2446574"/>
            <a:ext cx="609462" cy="430887"/>
          </a:xfrm>
          <a:prstGeom prst="rect">
            <a:avLst/>
          </a:prstGeom>
          <a:noFill/>
        </p:spPr>
        <p:txBody>
          <a:bodyPr wrap="none" rtlCol="0">
            <a:spAutoFit/>
          </a:bodyPr>
          <a:lstStyle/>
          <a:p>
            <a:pPr defTabSz="457200"/>
            <a:r>
              <a:rPr lang="en-US" sz="2200" b="1" dirty="0">
                <a:solidFill>
                  <a:srgbClr val="6E7E9B">
                    <a:lumMod val="75000"/>
                  </a:srgbClr>
                </a:solidFill>
              </a:rPr>
              <a:t>12T</a:t>
            </a:r>
          </a:p>
        </p:txBody>
      </p:sp>
      <p:cxnSp>
        <p:nvCxnSpPr>
          <p:cNvPr id="130" name="Straight Connector 129"/>
          <p:cNvCxnSpPr/>
          <p:nvPr/>
        </p:nvCxnSpPr>
        <p:spPr>
          <a:xfrm>
            <a:off x="1687150" y="2677406"/>
            <a:ext cx="304800" cy="0"/>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62" name="Oval 61"/>
          <p:cNvSpPr/>
          <p:nvPr/>
        </p:nvSpPr>
        <p:spPr>
          <a:xfrm>
            <a:off x="5036655" y="3678781"/>
            <a:ext cx="304800" cy="299549"/>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400">
              <a:solidFill>
                <a:prstClr val="white"/>
              </a:solidFill>
            </a:endParaRPr>
          </a:p>
        </p:txBody>
      </p:sp>
      <p:sp>
        <p:nvSpPr>
          <p:cNvPr id="63" name="Oval 62"/>
          <p:cNvSpPr/>
          <p:nvPr/>
        </p:nvSpPr>
        <p:spPr>
          <a:xfrm>
            <a:off x="6858000" y="1891757"/>
            <a:ext cx="304800" cy="299549"/>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400">
              <a:solidFill>
                <a:prstClr val="white"/>
              </a:solidFill>
            </a:endParaRPr>
          </a:p>
        </p:txBody>
      </p:sp>
      <p:cxnSp>
        <p:nvCxnSpPr>
          <p:cNvPr id="64" name="Straight Connector 63"/>
          <p:cNvCxnSpPr>
            <a:endCxn id="62" idx="2"/>
          </p:cNvCxnSpPr>
          <p:nvPr/>
        </p:nvCxnSpPr>
        <p:spPr>
          <a:xfrm>
            <a:off x="4095779" y="3828556"/>
            <a:ext cx="940876" cy="0"/>
          </a:xfrm>
          <a:prstGeom prst="line">
            <a:avLst/>
          </a:prstGeom>
          <a:ln w="57150">
            <a:solidFill>
              <a:srgbClr val="002060"/>
            </a:solidFill>
            <a:prstDash val="sysDash"/>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5391209" y="2179957"/>
            <a:ext cx="1515960" cy="1571681"/>
          </a:xfrm>
          <a:prstGeom prst="line">
            <a:avLst/>
          </a:prstGeom>
          <a:ln w="57150">
            <a:solidFill>
              <a:srgbClr val="002060"/>
            </a:solidFill>
            <a:prstDash val="sysDash"/>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7162800" y="1845517"/>
            <a:ext cx="861133" cy="369332"/>
          </a:xfrm>
          <a:prstGeom prst="rect">
            <a:avLst/>
          </a:prstGeom>
          <a:noFill/>
        </p:spPr>
        <p:txBody>
          <a:bodyPr wrap="none" rtlCol="0">
            <a:spAutoFit/>
          </a:bodyPr>
          <a:lstStyle/>
          <a:p>
            <a:pPr defTabSz="457200"/>
            <a:r>
              <a:rPr lang="en-US" b="1" dirty="0">
                <a:solidFill>
                  <a:srgbClr val="2A313D"/>
                </a:solidFill>
              </a:rPr>
              <a:t>21 x 1T</a:t>
            </a:r>
          </a:p>
        </p:txBody>
      </p:sp>
      <p:sp>
        <p:nvSpPr>
          <p:cNvPr id="69" name="TextBox 68"/>
          <p:cNvSpPr txBox="1"/>
          <p:nvPr/>
        </p:nvSpPr>
        <p:spPr>
          <a:xfrm>
            <a:off x="5450449" y="3643890"/>
            <a:ext cx="1128835" cy="369332"/>
          </a:xfrm>
          <a:prstGeom prst="rect">
            <a:avLst/>
          </a:prstGeom>
          <a:noFill/>
        </p:spPr>
        <p:txBody>
          <a:bodyPr wrap="none" rtlCol="0">
            <a:spAutoFit/>
          </a:bodyPr>
          <a:lstStyle/>
          <a:p>
            <a:pPr defTabSz="457200"/>
            <a:r>
              <a:rPr lang="en-US" b="1" dirty="0">
                <a:solidFill>
                  <a:srgbClr val="2A313D"/>
                </a:solidFill>
              </a:rPr>
              <a:t>16 x 500G</a:t>
            </a:r>
          </a:p>
        </p:txBody>
      </p:sp>
      <p:sp>
        <p:nvSpPr>
          <p:cNvPr id="70" name="Pentagon 69"/>
          <p:cNvSpPr/>
          <p:nvPr/>
        </p:nvSpPr>
        <p:spPr>
          <a:xfrm>
            <a:off x="2069727" y="1926567"/>
            <a:ext cx="4635874" cy="211696"/>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sz="1600" dirty="0">
                <a:solidFill>
                  <a:prstClr val="white"/>
                </a:solidFill>
              </a:rPr>
              <a:t>21 Tb/s</a:t>
            </a:r>
          </a:p>
        </p:txBody>
      </p:sp>
      <p:sp>
        <p:nvSpPr>
          <p:cNvPr id="17" name="TextBox 16"/>
          <p:cNvSpPr txBox="1"/>
          <p:nvPr/>
        </p:nvSpPr>
        <p:spPr>
          <a:xfrm>
            <a:off x="2730751" y="4516814"/>
            <a:ext cx="1356092" cy="584775"/>
          </a:xfrm>
          <a:prstGeom prst="rect">
            <a:avLst/>
          </a:prstGeom>
          <a:noFill/>
        </p:spPr>
        <p:txBody>
          <a:bodyPr wrap="square" rtlCol="0">
            <a:spAutoFit/>
          </a:bodyPr>
          <a:lstStyle/>
          <a:p>
            <a:pPr defTabSz="457200"/>
            <a:r>
              <a:rPr lang="en-US" sz="1600" i="1" dirty="0">
                <a:solidFill>
                  <a:srgbClr val="2A313D"/>
                </a:solidFill>
              </a:rPr>
              <a:t>Fixed Grid Channels</a:t>
            </a:r>
          </a:p>
        </p:txBody>
      </p:sp>
      <p:sp>
        <p:nvSpPr>
          <p:cNvPr id="72" name="TextBox 71"/>
          <p:cNvSpPr txBox="1"/>
          <p:nvPr/>
        </p:nvSpPr>
        <p:spPr>
          <a:xfrm>
            <a:off x="5812664" y="4490294"/>
            <a:ext cx="1356092" cy="338554"/>
          </a:xfrm>
          <a:prstGeom prst="rect">
            <a:avLst/>
          </a:prstGeom>
          <a:noFill/>
        </p:spPr>
        <p:txBody>
          <a:bodyPr wrap="square" rtlCol="0">
            <a:spAutoFit/>
          </a:bodyPr>
          <a:lstStyle/>
          <a:p>
            <a:pPr defTabSz="457200"/>
            <a:r>
              <a:rPr lang="en-US" sz="1600" i="1" dirty="0" err="1">
                <a:solidFill>
                  <a:srgbClr val="2A313D"/>
                </a:solidFill>
              </a:rPr>
              <a:t>FlexChannels</a:t>
            </a:r>
            <a:endParaRPr lang="en-US" sz="1600" i="1" dirty="0">
              <a:solidFill>
                <a:srgbClr val="2A313D"/>
              </a:solidFill>
            </a:endParaRPr>
          </a:p>
        </p:txBody>
      </p:sp>
      <p:cxnSp>
        <p:nvCxnSpPr>
          <p:cNvPr id="73" name="Straight Connector 72"/>
          <p:cNvCxnSpPr/>
          <p:nvPr/>
        </p:nvCxnSpPr>
        <p:spPr>
          <a:xfrm>
            <a:off x="3603492" y="5876695"/>
            <a:ext cx="717331" cy="0"/>
          </a:xfrm>
          <a:prstGeom prst="line">
            <a:avLst/>
          </a:prstGeom>
          <a:ln w="57150">
            <a:solidFill>
              <a:schemeClr val="accent4">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3772221" y="3687431"/>
            <a:ext cx="304800" cy="299549"/>
          </a:xfrm>
          <a:prstGeom prst="ellipse">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400">
              <a:solidFill>
                <a:prstClr val="white"/>
              </a:solidFill>
            </a:endParaRPr>
          </a:p>
        </p:txBody>
      </p:sp>
      <p:cxnSp>
        <p:nvCxnSpPr>
          <p:cNvPr id="75" name="Straight Connector 74"/>
          <p:cNvCxnSpPr/>
          <p:nvPr/>
        </p:nvCxnSpPr>
        <p:spPr>
          <a:xfrm>
            <a:off x="3612567" y="5593158"/>
            <a:ext cx="672248" cy="0"/>
          </a:xfrm>
          <a:prstGeom prst="line">
            <a:avLst/>
          </a:prstGeom>
          <a:ln w="57150">
            <a:solidFill>
              <a:srgbClr val="002060"/>
            </a:solidFill>
            <a:prstDash val="sysDash"/>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4411846" y="5707418"/>
            <a:ext cx="2598554" cy="338554"/>
          </a:xfrm>
          <a:prstGeom prst="rect">
            <a:avLst/>
          </a:prstGeom>
          <a:noFill/>
        </p:spPr>
        <p:txBody>
          <a:bodyPr wrap="square" rtlCol="0">
            <a:spAutoFit/>
          </a:bodyPr>
          <a:lstStyle/>
          <a:p>
            <a:pPr defTabSz="457200"/>
            <a:r>
              <a:rPr lang="en-US" sz="1600" dirty="0">
                <a:solidFill>
                  <a:srgbClr val="2A313D"/>
                </a:solidFill>
              </a:rPr>
              <a:t>Extended C Band Amp Chain </a:t>
            </a:r>
          </a:p>
        </p:txBody>
      </p:sp>
      <p:sp>
        <p:nvSpPr>
          <p:cNvPr id="78" name="TextBox 77"/>
          <p:cNvSpPr txBox="1"/>
          <p:nvPr/>
        </p:nvSpPr>
        <p:spPr>
          <a:xfrm>
            <a:off x="4421124" y="5388384"/>
            <a:ext cx="2284477" cy="338554"/>
          </a:xfrm>
          <a:prstGeom prst="rect">
            <a:avLst/>
          </a:prstGeom>
          <a:noFill/>
        </p:spPr>
        <p:txBody>
          <a:bodyPr wrap="square" rtlCol="0">
            <a:spAutoFit/>
          </a:bodyPr>
          <a:lstStyle/>
          <a:p>
            <a:pPr defTabSz="457200"/>
            <a:r>
              <a:rPr lang="en-US" sz="1600" dirty="0">
                <a:solidFill>
                  <a:srgbClr val="2A313D"/>
                </a:solidFill>
              </a:rPr>
              <a:t>C Band Amp Chain </a:t>
            </a:r>
          </a:p>
        </p:txBody>
      </p:sp>
      <p:sp>
        <p:nvSpPr>
          <p:cNvPr id="80" name="TextBox 79"/>
          <p:cNvSpPr txBox="1"/>
          <p:nvPr/>
        </p:nvSpPr>
        <p:spPr>
          <a:xfrm>
            <a:off x="4411846" y="2607659"/>
            <a:ext cx="1128835" cy="369332"/>
          </a:xfrm>
          <a:prstGeom prst="rect">
            <a:avLst/>
          </a:prstGeom>
          <a:noFill/>
        </p:spPr>
        <p:txBody>
          <a:bodyPr wrap="none" rtlCol="0">
            <a:spAutoFit/>
          </a:bodyPr>
          <a:lstStyle/>
          <a:p>
            <a:pPr defTabSz="457200"/>
            <a:r>
              <a:rPr lang="en-US" b="1" dirty="0">
                <a:solidFill>
                  <a:srgbClr val="2A313D"/>
                </a:solidFill>
              </a:rPr>
              <a:t>19 x 500G</a:t>
            </a:r>
          </a:p>
        </p:txBody>
      </p:sp>
      <p:sp>
        <p:nvSpPr>
          <p:cNvPr id="51" name="Oval 50"/>
          <p:cNvSpPr/>
          <p:nvPr/>
        </p:nvSpPr>
        <p:spPr>
          <a:xfrm>
            <a:off x="6858000" y="1348848"/>
            <a:ext cx="304800" cy="299549"/>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cxnSp>
        <p:nvCxnSpPr>
          <p:cNvPr id="52" name="Straight Connector 51"/>
          <p:cNvCxnSpPr/>
          <p:nvPr/>
        </p:nvCxnSpPr>
        <p:spPr>
          <a:xfrm flipV="1">
            <a:off x="5391209" y="1604529"/>
            <a:ext cx="1466791" cy="1458682"/>
          </a:xfrm>
          <a:prstGeom prst="line">
            <a:avLst/>
          </a:prstGeom>
          <a:ln w="57150">
            <a:solidFill>
              <a:schemeClr val="accent4">
                <a:lumMod val="75000"/>
              </a:schemeClr>
            </a:solidFill>
            <a:prstDash val="sysDash"/>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0" y="6110868"/>
            <a:ext cx="9143999"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457200"/>
            <a:r>
              <a:rPr lang="en-US" sz="2000" b="1" dirty="0">
                <a:solidFill>
                  <a:prstClr val="white"/>
                </a:solidFill>
              </a:rPr>
              <a:t>Accessing additional spectrum (</a:t>
            </a:r>
            <a:r>
              <a:rPr lang="en-US" sz="2000" b="1" dirty="0" err="1">
                <a:solidFill>
                  <a:prstClr val="white"/>
                </a:solidFill>
              </a:rPr>
              <a:t>eg</a:t>
            </a:r>
            <a:r>
              <a:rPr lang="en-US" sz="2000" b="1" dirty="0">
                <a:solidFill>
                  <a:prstClr val="white"/>
                </a:solidFill>
              </a:rPr>
              <a:t>, L-band) can further increase capacity.</a:t>
            </a:r>
          </a:p>
        </p:txBody>
      </p:sp>
    </p:spTree>
    <p:extLst>
      <p:ext uri="{BB962C8B-B14F-4D97-AF65-F5344CB8AC3E}">
        <p14:creationId xmlns:p14="http://schemas.microsoft.com/office/powerpoint/2010/main" val="374328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500"/>
                                        <p:tgtEl>
                                          <p:spTgt spid="8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left)">
                                      <p:cBhvr>
                                        <p:cTn id="15" dur="500"/>
                                        <p:tgtEl>
                                          <p:spTgt spid="6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left)">
                                      <p:cBhvr>
                                        <p:cTn id="44" dur="500"/>
                                        <p:tgtEl>
                                          <p:spTgt spid="5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left)">
                                      <p:cBhvr>
                                        <p:cTn id="48" dur="500"/>
                                        <p:tgtEl>
                                          <p:spTgt spid="88"/>
                                        </p:tgtEl>
                                      </p:cBhvr>
                                    </p:animEffect>
                                  </p:childTnLst>
                                </p:cTn>
                              </p:par>
                            </p:childTnLst>
                          </p:cTn>
                        </p:par>
                        <p:par>
                          <p:cTn id="49" fill="hold">
                            <p:stCondLst>
                              <p:cond delay="1500"/>
                            </p:stCondLst>
                            <p:childTnLst>
                              <p:par>
                                <p:cTn id="50" presetID="22" presetClass="entr" presetSubtype="4"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wipe(down)">
                                      <p:cBhvr>
                                        <p:cTn id="52" dur="500"/>
                                        <p:tgtEl>
                                          <p:spTgt spid="80"/>
                                        </p:tgtEl>
                                      </p:cBhvr>
                                    </p:animEffect>
                                  </p:childTnLst>
                                </p:cTn>
                              </p:par>
                            </p:childTnLst>
                          </p:cTn>
                        </p:par>
                        <p:par>
                          <p:cTn id="53" fill="hold">
                            <p:stCondLst>
                              <p:cond delay="2000"/>
                            </p:stCondLst>
                            <p:childTnLst>
                              <p:par>
                                <p:cTn id="54" presetID="10" presetClass="exit" presetSubtype="0" fill="hold" grpId="1" nodeType="afterEffect">
                                  <p:stCondLst>
                                    <p:cond delay="0"/>
                                  </p:stCondLst>
                                  <p:childTnLst>
                                    <p:animEffect transition="out" filter="fade">
                                      <p:cBhvr>
                                        <p:cTn id="55" dur="500"/>
                                        <p:tgtEl>
                                          <p:spTgt spid="88"/>
                                        </p:tgtEl>
                                      </p:cBhvr>
                                    </p:animEffect>
                                    <p:set>
                                      <p:cBhvr>
                                        <p:cTn id="56" dur="1" fill="hold">
                                          <p:stCondLst>
                                            <p:cond delay="499"/>
                                          </p:stCondLst>
                                        </p:cTn>
                                        <p:tgtEl>
                                          <p:spTgt spid="88"/>
                                        </p:tgtEl>
                                        <p:attrNameLst>
                                          <p:attrName>style.visibility</p:attrName>
                                        </p:attrNameLst>
                                      </p:cBhvr>
                                      <p:to>
                                        <p:strVal val="hidden"/>
                                      </p:to>
                                    </p:set>
                                  </p:childTnLst>
                                </p:cTn>
                              </p:par>
                            </p:childTnLst>
                          </p:cTn>
                        </p:par>
                        <p:par>
                          <p:cTn id="57" fill="hold">
                            <p:stCondLst>
                              <p:cond delay="2500"/>
                            </p:stCondLst>
                            <p:childTnLst>
                              <p:par>
                                <p:cTn id="58" presetID="22" presetClass="entr" presetSubtype="8" fill="hold"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left)">
                                      <p:cBhvr>
                                        <p:cTn id="60" dur="500"/>
                                        <p:tgtEl>
                                          <p:spTgt spid="52"/>
                                        </p:tgtEl>
                                      </p:cBhvr>
                                    </p:animEffect>
                                  </p:childTnLst>
                                </p:cTn>
                              </p:par>
                            </p:childTnLst>
                          </p:cTn>
                        </p:par>
                        <p:par>
                          <p:cTn id="61" fill="hold">
                            <p:stCondLst>
                              <p:cond delay="3000"/>
                            </p:stCondLst>
                            <p:childTnLst>
                              <p:par>
                                <p:cTn id="62" presetID="22" presetClass="entr" presetSubtype="4"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par>
                                <p:cTn id="65" presetID="1" presetClass="exit" presetSubtype="0" fill="hold" grpId="1" nodeType="withEffect">
                                  <p:stCondLst>
                                    <p:cond delay="0"/>
                                  </p:stCondLst>
                                  <p:childTnLst>
                                    <p:set>
                                      <p:cBhvr>
                                        <p:cTn id="66" dur="1" fill="hold">
                                          <p:stCondLst>
                                            <p:cond delay="0"/>
                                          </p:stCondLst>
                                        </p:cTn>
                                        <p:tgtEl>
                                          <p:spTgt spid="70"/>
                                        </p:tgtEl>
                                        <p:attrNameLst>
                                          <p:attrName>style.visibility</p:attrName>
                                        </p:attrNameLst>
                                      </p:cBhvr>
                                      <p:to>
                                        <p:strVal val="hidden"/>
                                      </p:to>
                                    </p:se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wipe(left)">
                                      <p:cBhvr>
                                        <p:cTn id="70" dur="500"/>
                                        <p:tgtEl>
                                          <p:spTgt spid="95"/>
                                        </p:tgtEl>
                                      </p:cBhvr>
                                    </p:animEffect>
                                  </p:childTnLst>
                                </p:cTn>
                              </p:par>
                            </p:childTnLst>
                          </p:cTn>
                        </p:par>
                        <p:par>
                          <p:cTn id="71" fill="hold">
                            <p:stCondLst>
                              <p:cond delay="4000"/>
                            </p:stCondLst>
                            <p:childTnLst>
                              <p:par>
                                <p:cTn id="72" presetID="22" presetClass="entr" presetSubtype="4" fill="hold" grpId="0" nodeType="after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wipe(down)">
                                      <p:cBhvr>
                                        <p:cTn id="7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83" grpId="0"/>
      <p:bldP spid="88" grpId="0" animBg="1"/>
      <p:bldP spid="88" grpId="1" animBg="1"/>
      <p:bldP spid="92" grpId="0"/>
      <p:bldP spid="95" grpId="0" animBg="1"/>
      <p:bldP spid="62" grpId="0" animBg="1"/>
      <p:bldP spid="63" grpId="0" animBg="1"/>
      <p:bldP spid="67" grpId="0"/>
      <p:bldP spid="69" grpId="0"/>
      <p:bldP spid="70" grpId="0" animBg="1"/>
      <p:bldP spid="70" grpId="1" animBg="1"/>
      <p:bldP spid="74" grpId="0" animBg="1"/>
      <p:bldP spid="80"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57325"/>
            <a:ext cx="8229600" cy="4174520"/>
          </a:xfrm>
        </p:spPr>
        <p:txBody>
          <a:bodyPr>
            <a:normAutofit lnSpcReduction="10000"/>
          </a:bodyPr>
          <a:lstStyle/>
          <a:p>
            <a:r>
              <a:rPr lang="en-US" dirty="0"/>
              <a:t>Optical transmission evolving towards super-channels to address capacity</a:t>
            </a:r>
          </a:p>
          <a:p>
            <a:pPr lvl="1"/>
            <a:r>
              <a:rPr lang="en-US" dirty="0"/>
              <a:t>C+ band yields ~24 x 1Tb 16QAM channels, 12 1Tb QPSK channels</a:t>
            </a:r>
          </a:p>
          <a:p>
            <a:pPr lvl="1"/>
            <a:r>
              <a:rPr lang="en-US" dirty="0"/>
              <a:t>Fewer manageable optical bandwidth units per fiber</a:t>
            </a:r>
          </a:p>
          <a:p>
            <a:r>
              <a:rPr lang="en-US" dirty="0"/>
              <a:t>Is optical and/or digital switching valued?</a:t>
            </a:r>
          </a:p>
          <a:p>
            <a:pPr lvl="1"/>
            <a:r>
              <a:rPr lang="en-US" sz="2400" i="1" dirty="0"/>
              <a:t>It </a:t>
            </a:r>
            <a:r>
              <a:rPr lang="en-US" sz="2400" i="1" u="sng" dirty="0"/>
              <a:t>depends</a:t>
            </a:r>
            <a:r>
              <a:rPr lang="en-US" sz="2400" i="1" dirty="0"/>
              <a:t> </a:t>
            </a:r>
            <a:r>
              <a:rPr lang="en-US" sz="2400" dirty="0"/>
              <a:t>…</a:t>
            </a:r>
          </a:p>
          <a:p>
            <a:pPr lvl="1"/>
            <a:r>
              <a:rPr lang="en-US" sz="2400" dirty="0"/>
              <a:t>Topology, applications, traffic flows, bandwidth usage</a:t>
            </a:r>
          </a:p>
          <a:p>
            <a:pPr lvl="1"/>
            <a:r>
              <a:rPr lang="en-US" sz="2400" dirty="0"/>
              <a:t>Relative economics </a:t>
            </a:r>
          </a:p>
          <a:p>
            <a:pPr lvl="1"/>
            <a:r>
              <a:rPr lang="en-US" sz="2400" dirty="0"/>
              <a:t>Organizational expertise</a:t>
            </a:r>
          </a:p>
          <a:p>
            <a:pPr lvl="1"/>
            <a:r>
              <a:rPr lang="en-US" sz="2400" dirty="0"/>
              <a:t>Resiliency requirements…and more</a:t>
            </a:r>
          </a:p>
          <a:p>
            <a:pPr marL="344488" lvl="1" indent="0">
              <a:buNone/>
            </a:pPr>
            <a:endParaRPr lang="en-US" dirty="0"/>
          </a:p>
        </p:txBody>
      </p:sp>
      <p:sp>
        <p:nvSpPr>
          <p:cNvPr id="3" name="Title 2"/>
          <p:cNvSpPr>
            <a:spLocks noGrp="1"/>
          </p:cNvSpPr>
          <p:nvPr>
            <p:ph type="title"/>
          </p:nvPr>
        </p:nvSpPr>
        <p:spPr/>
        <p:txBody>
          <a:bodyPr/>
          <a:lstStyle/>
          <a:p>
            <a:r>
              <a:rPr lang="en-US" dirty="0"/>
              <a:t>Inter-DC Capacity &amp; Bandwidth Management</a:t>
            </a:r>
          </a:p>
        </p:txBody>
      </p:sp>
      <p:sp>
        <p:nvSpPr>
          <p:cNvPr id="4" name="Text Placeholder 6"/>
          <p:cNvSpPr txBox="1">
            <a:spLocks/>
          </p:cNvSpPr>
          <p:nvPr/>
        </p:nvSpPr>
        <p:spPr>
          <a:xfrm>
            <a:off x="56752" y="5631845"/>
            <a:ext cx="9031284" cy="817455"/>
          </a:xfrm>
          <a:prstGeom prst="rect">
            <a:avLst/>
          </a:prstGeom>
          <a:noFill/>
          <a:ln w="38100" cmpd="tri">
            <a:noFill/>
          </a:ln>
        </p:spPr>
        <p:txBody>
          <a:bodyPr>
            <a:noAutofit/>
          </a:bodyPr>
          <a:lst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accent1">
                    <a:lumMod val="75000"/>
                  </a:schemeClr>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1"/>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1"/>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buFont typeface="Wingdings 3" pitchFamily="18" charset="2"/>
              <a:buNone/>
            </a:pPr>
            <a:r>
              <a:rPr lang="en-US" b="1" i="1" dirty="0">
                <a:solidFill>
                  <a:srgbClr val="556686">
                    <a:lumMod val="75000"/>
                  </a:srgbClr>
                </a:solidFill>
              </a:rPr>
              <a:t>What approaches are there for managing capacity and bandwidth?</a:t>
            </a:r>
          </a:p>
        </p:txBody>
      </p:sp>
    </p:spTree>
    <p:extLst>
      <p:ext uri="{BB962C8B-B14F-4D97-AF65-F5344CB8AC3E}">
        <p14:creationId xmlns:p14="http://schemas.microsoft.com/office/powerpoint/2010/main" val="1156050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76200" y="2220792"/>
            <a:ext cx="457200" cy="173666"/>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pic>
        <p:nvPicPr>
          <p:cNvPr id="47" name="Picture 46" descr="wdmterminal_left.wmf"/>
          <p:cNvPicPr>
            <a:picLocks noChangeAspect="1"/>
          </p:cNvPicPr>
          <p:nvPr/>
        </p:nvPicPr>
        <p:blipFill>
          <a:blip r:embed="rId3" cstate="print"/>
          <a:stretch>
            <a:fillRect/>
          </a:stretch>
        </p:blipFill>
        <p:spPr>
          <a:xfrm>
            <a:off x="228600" y="1915274"/>
            <a:ext cx="754470" cy="838200"/>
          </a:xfrm>
          <a:prstGeom prst="rect">
            <a:avLst/>
          </a:prstGeom>
        </p:spPr>
      </p:pic>
      <p:sp>
        <p:nvSpPr>
          <p:cNvPr id="26" name="Freeform 25"/>
          <p:cNvSpPr/>
          <p:nvPr/>
        </p:nvSpPr>
        <p:spPr>
          <a:xfrm>
            <a:off x="5398003" y="1254172"/>
            <a:ext cx="3364993" cy="2086285"/>
          </a:xfrm>
          <a:custGeom>
            <a:avLst/>
            <a:gdLst>
              <a:gd name="connsiteX0" fmla="*/ 284148 w 1704855"/>
              <a:gd name="connsiteY0" fmla="*/ 0 h 3364992"/>
              <a:gd name="connsiteX1" fmla="*/ 1420707 w 1704855"/>
              <a:gd name="connsiteY1" fmla="*/ 0 h 3364992"/>
              <a:gd name="connsiteX2" fmla="*/ 1621630 w 1704855"/>
              <a:gd name="connsiteY2" fmla="*/ 83225 h 3364992"/>
              <a:gd name="connsiteX3" fmla="*/ 1704855 w 1704855"/>
              <a:gd name="connsiteY3" fmla="*/ 284148 h 3364992"/>
              <a:gd name="connsiteX4" fmla="*/ 1704855 w 1704855"/>
              <a:gd name="connsiteY4" fmla="*/ 3364992 h 3364992"/>
              <a:gd name="connsiteX5" fmla="*/ 1704855 w 1704855"/>
              <a:gd name="connsiteY5" fmla="*/ 3364992 h 3364992"/>
              <a:gd name="connsiteX6" fmla="*/ 1704855 w 1704855"/>
              <a:gd name="connsiteY6" fmla="*/ 3364992 h 3364992"/>
              <a:gd name="connsiteX7" fmla="*/ 0 w 1704855"/>
              <a:gd name="connsiteY7" fmla="*/ 3364992 h 3364992"/>
              <a:gd name="connsiteX8" fmla="*/ 0 w 1704855"/>
              <a:gd name="connsiteY8" fmla="*/ 3364992 h 3364992"/>
              <a:gd name="connsiteX9" fmla="*/ 0 w 1704855"/>
              <a:gd name="connsiteY9" fmla="*/ 3364992 h 3364992"/>
              <a:gd name="connsiteX10" fmla="*/ 0 w 1704855"/>
              <a:gd name="connsiteY10" fmla="*/ 284148 h 3364992"/>
              <a:gd name="connsiteX11" fmla="*/ 83225 w 1704855"/>
              <a:gd name="connsiteY11" fmla="*/ 83225 h 3364992"/>
              <a:gd name="connsiteX12" fmla="*/ 284148 w 1704855"/>
              <a:gd name="connsiteY12" fmla="*/ 0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4855" h="3364992">
                <a:moveTo>
                  <a:pt x="1704855" y="560844"/>
                </a:moveTo>
                <a:lnTo>
                  <a:pt x="1704855" y="2804148"/>
                </a:lnTo>
                <a:cubicBezTo>
                  <a:pt x="1704855" y="2952894"/>
                  <a:pt x="1689687" y="3095546"/>
                  <a:pt x="1662689" y="3200724"/>
                </a:cubicBezTo>
                <a:cubicBezTo>
                  <a:pt x="1635691" y="3305902"/>
                  <a:pt x="1599074" y="3364991"/>
                  <a:pt x="1560893" y="3364991"/>
                </a:cubicBezTo>
                <a:lnTo>
                  <a:pt x="0" y="3364991"/>
                </a:lnTo>
                <a:lnTo>
                  <a:pt x="0" y="3364991"/>
                </a:lnTo>
                <a:lnTo>
                  <a:pt x="0" y="3364991"/>
                </a:lnTo>
                <a:lnTo>
                  <a:pt x="0" y="1"/>
                </a:lnTo>
                <a:lnTo>
                  <a:pt x="0" y="1"/>
                </a:lnTo>
                <a:lnTo>
                  <a:pt x="0" y="1"/>
                </a:lnTo>
                <a:lnTo>
                  <a:pt x="1560893" y="1"/>
                </a:lnTo>
                <a:cubicBezTo>
                  <a:pt x="1599074" y="1"/>
                  <a:pt x="1635691" y="59090"/>
                  <a:pt x="1662689" y="164268"/>
                </a:cubicBezTo>
                <a:cubicBezTo>
                  <a:pt x="1689687" y="269446"/>
                  <a:pt x="1704855" y="412098"/>
                  <a:pt x="1704855" y="560844"/>
                </a:cubicBezTo>
                <a:close/>
              </a:path>
            </a:pathLst>
          </a:custGeom>
          <a:solidFill>
            <a:schemeClr val="bg2">
              <a:lumMod val="60000"/>
              <a:lumOff val="40000"/>
              <a:alpha val="90000"/>
            </a:schemeClr>
          </a:solidFill>
          <a:ln>
            <a:solidFill>
              <a:schemeClr val="bg2">
                <a:lumMod val="60000"/>
                <a:lumOff val="40000"/>
                <a:alpha val="90000"/>
              </a:schemeClr>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07049" rIns="330874" bIns="207050" numCol="1" spcCol="1270" anchor="ctr" anchorCtr="0">
            <a:noAutofit/>
          </a:bodyPr>
          <a:lstStyle/>
          <a:p>
            <a:pPr marL="114300" lvl="1" indent="-114300" defTabSz="622300">
              <a:spcBef>
                <a:spcPct val="0"/>
              </a:spcBef>
              <a:spcAft>
                <a:spcPts val="600"/>
              </a:spcAft>
            </a:pPr>
            <a:endParaRPr lang="en-US" sz="1400" dirty="0">
              <a:solidFill>
                <a:srgbClr val="2A313D">
                  <a:hueOff val="0"/>
                  <a:satOff val="0"/>
                  <a:lumOff val="0"/>
                  <a:alphaOff val="0"/>
                </a:srgbClr>
              </a:solidFill>
            </a:endParaRPr>
          </a:p>
        </p:txBody>
      </p:sp>
      <p:sp>
        <p:nvSpPr>
          <p:cNvPr id="27" name="Freeform 26"/>
          <p:cNvSpPr/>
          <p:nvPr/>
        </p:nvSpPr>
        <p:spPr>
          <a:xfrm>
            <a:off x="3898397" y="1082161"/>
            <a:ext cx="1588003" cy="2348419"/>
          </a:xfrm>
          <a:custGeom>
            <a:avLst/>
            <a:gdLst>
              <a:gd name="connsiteX0" fmla="*/ 0 w 1435600"/>
              <a:gd name="connsiteY0" fmla="*/ 239271 h 2131069"/>
              <a:gd name="connsiteX1" fmla="*/ 70081 w 1435600"/>
              <a:gd name="connsiteY1" fmla="*/ 70081 h 2131069"/>
              <a:gd name="connsiteX2" fmla="*/ 239271 w 1435600"/>
              <a:gd name="connsiteY2" fmla="*/ 0 h 2131069"/>
              <a:gd name="connsiteX3" fmla="*/ 1196329 w 1435600"/>
              <a:gd name="connsiteY3" fmla="*/ 0 h 2131069"/>
              <a:gd name="connsiteX4" fmla="*/ 1365519 w 1435600"/>
              <a:gd name="connsiteY4" fmla="*/ 70081 h 2131069"/>
              <a:gd name="connsiteX5" fmla="*/ 1435600 w 1435600"/>
              <a:gd name="connsiteY5" fmla="*/ 239271 h 2131069"/>
              <a:gd name="connsiteX6" fmla="*/ 1435600 w 1435600"/>
              <a:gd name="connsiteY6" fmla="*/ 1891798 h 2131069"/>
              <a:gd name="connsiteX7" fmla="*/ 1365519 w 1435600"/>
              <a:gd name="connsiteY7" fmla="*/ 2060988 h 2131069"/>
              <a:gd name="connsiteX8" fmla="*/ 1196329 w 1435600"/>
              <a:gd name="connsiteY8" fmla="*/ 2131069 h 2131069"/>
              <a:gd name="connsiteX9" fmla="*/ 239271 w 1435600"/>
              <a:gd name="connsiteY9" fmla="*/ 2131069 h 2131069"/>
              <a:gd name="connsiteX10" fmla="*/ 70081 w 1435600"/>
              <a:gd name="connsiteY10" fmla="*/ 2060988 h 2131069"/>
              <a:gd name="connsiteX11" fmla="*/ 0 w 1435600"/>
              <a:gd name="connsiteY11" fmla="*/ 1891798 h 2131069"/>
              <a:gd name="connsiteX12" fmla="*/ 0 w 1435600"/>
              <a:gd name="connsiteY12" fmla="*/ 239271 h 21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600" h="2131069">
                <a:moveTo>
                  <a:pt x="0" y="239271"/>
                </a:moveTo>
                <a:cubicBezTo>
                  <a:pt x="0" y="175812"/>
                  <a:pt x="25209" y="114953"/>
                  <a:pt x="70081" y="70081"/>
                </a:cubicBezTo>
                <a:cubicBezTo>
                  <a:pt x="114953" y="25209"/>
                  <a:pt x="175813" y="0"/>
                  <a:pt x="239271" y="0"/>
                </a:cubicBezTo>
                <a:lnTo>
                  <a:pt x="1196329" y="0"/>
                </a:lnTo>
                <a:cubicBezTo>
                  <a:pt x="1259788" y="0"/>
                  <a:pt x="1320647" y="25209"/>
                  <a:pt x="1365519" y="70081"/>
                </a:cubicBezTo>
                <a:cubicBezTo>
                  <a:pt x="1410391" y="114953"/>
                  <a:pt x="1435600" y="175813"/>
                  <a:pt x="1435600" y="239271"/>
                </a:cubicBezTo>
                <a:lnTo>
                  <a:pt x="1435600" y="1891798"/>
                </a:lnTo>
                <a:cubicBezTo>
                  <a:pt x="1435600" y="1955257"/>
                  <a:pt x="1410391" y="2016116"/>
                  <a:pt x="1365519" y="2060988"/>
                </a:cubicBezTo>
                <a:cubicBezTo>
                  <a:pt x="1320647" y="2105860"/>
                  <a:pt x="1259787" y="2131069"/>
                  <a:pt x="1196329" y="2131069"/>
                </a:cubicBezTo>
                <a:lnTo>
                  <a:pt x="239271" y="2131069"/>
                </a:lnTo>
                <a:cubicBezTo>
                  <a:pt x="175812" y="2131069"/>
                  <a:pt x="114953" y="2105860"/>
                  <a:pt x="70081" y="2060988"/>
                </a:cubicBezTo>
                <a:cubicBezTo>
                  <a:pt x="25209" y="2016116"/>
                  <a:pt x="0" y="1955256"/>
                  <a:pt x="0" y="1891798"/>
                </a:cubicBezTo>
                <a:lnTo>
                  <a:pt x="0" y="239271"/>
                </a:lnTo>
                <a:close/>
              </a:path>
            </a:pathLst>
          </a:custGeom>
        </p:spPr>
        <p:style>
          <a:lnRef idx="0">
            <a:schemeClr val="accent3"/>
          </a:lnRef>
          <a:fillRef idx="3">
            <a:schemeClr val="accent3"/>
          </a:fillRef>
          <a:effectRef idx="3">
            <a:schemeClr val="accent3"/>
          </a:effectRef>
          <a:fontRef idx="minor">
            <a:schemeClr val="lt1"/>
          </a:fontRef>
        </p:style>
        <p:txBody>
          <a:bodyPr spcFirstLastPara="0" vert="horz" wrap="square" lIns="131040" tIns="100560" rIns="131040" bIns="100560" numCol="1" spcCol="1270" anchor="ctr" anchorCtr="0">
            <a:noAutofit/>
          </a:bodyPr>
          <a:lstStyle/>
          <a:p>
            <a:pPr algn="ctr" defTabSz="711200">
              <a:lnSpc>
                <a:spcPct val="90000"/>
              </a:lnSpc>
              <a:spcBef>
                <a:spcPct val="0"/>
              </a:spcBef>
              <a:spcAft>
                <a:spcPct val="35000"/>
              </a:spcAft>
            </a:pPr>
            <a:r>
              <a:rPr lang="en-US" b="1" dirty="0">
                <a:solidFill>
                  <a:srgbClr val="2A313D"/>
                </a:solidFill>
              </a:rPr>
              <a:t>Optical Capacity Management</a:t>
            </a:r>
          </a:p>
        </p:txBody>
      </p:sp>
      <p:sp>
        <p:nvSpPr>
          <p:cNvPr id="22" name="TextBox 21"/>
          <p:cNvSpPr txBox="1"/>
          <p:nvPr/>
        </p:nvSpPr>
        <p:spPr>
          <a:xfrm>
            <a:off x="5555040" y="1949504"/>
            <a:ext cx="3131760" cy="1246495"/>
          </a:xfrm>
          <a:prstGeom prst="rect">
            <a:avLst/>
          </a:prstGeom>
          <a:noFill/>
        </p:spPr>
        <p:txBody>
          <a:bodyPr wrap="square" rtlCol="0">
            <a:spAutoFit/>
          </a:bodyPr>
          <a:lstStyle/>
          <a:p>
            <a:pPr marL="114300" lvl="1" indent="-114300" defTabSz="622300">
              <a:spcBef>
                <a:spcPct val="0"/>
              </a:spcBef>
              <a:spcAft>
                <a:spcPts val="600"/>
              </a:spcAft>
              <a:buFontTx/>
              <a:buChar char="••"/>
            </a:pPr>
            <a:r>
              <a:rPr lang="en-US" sz="1400" b="1" dirty="0">
                <a:solidFill>
                  <a:srgbClr val="2A313D"/>
                </a:solidFill>
              </a:rPr>
              <a:t> </a:t>
            </a:r>
            <a:r>
              <a:rPr lang="en-US" sz="1400" dirty="0">
                <a:solidFill>
                  <a:srgbClr val="2A313D"/>
                </a:solidFill>
              </a:rPr>
              <a:t>Flexible grid WSS down to 50GHz with 12.5GHz granularity </a:t>
            </a:r>
          </a:p>
          <a:p>
            <a:pPr marL="114300" lvl="1" indent="-114300" defTabSz="622300">
              <a:spcBef>
                <a:spcPct val="0"/>
              </a:spcBef>
              <a:spcAft>
                <a:spcPts val="600"/>
              </a:spcAft>
              <a:buFontTx/>
              <a:buChar char="••"/>
            </a:pPr>
            <a:r>
              <a:rPr lang="en-US" sz="1400" dirty="0">
                <a:solidFill>
                  <a:srgbClr val="2A313D"/>
                </a:solidFill>
              </a:rPr>
              <a:t>Dynamic add/drop/express of Contiguous and Split-Spectrum Super-Channels</a:t>
            </a:r>
          </a:p>
        </p:txBody>
      </p:sp>
      <p:grpSp>
        <p:nvGrpSpPr>
          <p:cNvPr id="4" name="Group 3"/>
          <p:cNvGrpSpPr/>
          <p:nvPr/>
        </p:nvGrpSpPr>
        <p:grpSpPr>
          <a:xfrm>
            <a:off x="3898397" y="3592211"/>
            <a:ext cx="4864599" cy="2131069"/>
            <a:chOff x="3898397" y="3592211"/>
            <a:chExt cx="4864599" cy="2131069"/>
          </a:xfrm>
        </p:grpSpPr>
        <p:sp>
          <p:nvSpPr>
            <p:cNvPr id="29" name="Freeform 28"/>
            <p:cNvSpPr/>
            <p:nvPr/>
          </p:nvSpPr>
          <p:spPr>
            <a:xfrm>
              <a:off x="5398003" y="3777036"/>
              <a:ext cx="3364993" cy="1872281"/>
            </a:xfrm>
            <a:custGeom>
              <a:avLst/>
              <a:gdLst>
                <a:gd name="connsiteX0" fmla="*/ 284148 w 1704855"/>
                <a:gd name="connsiteY0" fmla="*/ 0 h 3364992"/>
                <a:gd name="connsiteX1" fmla="*/ 1420707 w 1704855"/>
                <a:gd name="connsiteY1" fmla="*/ 0 h 3364992"/>
                <a:gd name="connsiteX2" fmla="*/ 1621630 w 1704855"/>
                <a:gd name="connsiteY2" fmla="*/ 83225 h 3364992"/>
                <a:gd name="connsiteX3" fmla="*/ 1704855 w 1704855"/>
                <a:gd name="connsiteY3" fmla="*/ 284148 h 3364992"/>
                <a:gd name="connsiteX4" fmla="*/ 1704855 w 1704855"/>
                <a:gd name="connsiteY4" fmla="*/ 3364992 h 3364992"/>
                <a:gd name="connsiteX5" fmla="*/ 1704855 w 1704855"/>
                <a:gd name="connsiteY5" fmla="*/ 3364992 h 3364992"/>
                <a:gd name="connsiteX6" fmla="*/ 1704855 w 1704855"/>
                <a:gd name="connsiteY6" fmla="*/ 3364992 h 3364992"/>
                <a:gd name="connsiteX7" fmla="*/ 0 w 1704855"/>
                <a:gd name="connsiteY7" fmla="*/ 3364992 h 3364992"/>
                <a:gd name="connsiteX8" fmla="*/ 0 w 1704855"/>
                <a:gd name="connsiteY8" fmla="*/ 3364992 h 3364992"/>
                <a:gd name="connsiteX9" fmla="*/ 0 w 1704855"/>
                <a:gd name="connsiteY9" fmla="*/ 3364992 h 3364992"/>
                <a:gd name="connsiteX10" fmla="*/ 0 w 1704855"/>
                <a:gd name="connsiteY10" fmla="*/ 284148 h 3364992"/>
                <a:gd name="connsiteX11" fmla="*/ 83225 w 1704855"/>
                <a:gd name="connsiteY11" fmla="*/ 83225 h 3364992"/>
                <a:gd name="connsiteX12" fmla="*/ 284148 w 1704855"/>
                <a:gd name="connsiteY12" fmla="*/ 0 h 336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4855" h="3364992">
                  <a:moveTo>
                    <a:pt x="1704855" y="560844"/>
                  </a:moveTo>
                  <a:lnTo>
                    <a:pt x="1704855" y="2804148"/>
                  </a:lnTo>
                  <a:cubicBezTo>
                    <a:pt x="1704855" y="2952894"/>
                    <a:pt x="1689687" y="3095546"/>
                    <a:pt x="1662689" y="3200724"/>
                  </a:cubicBezTo>
                  <a:cubicBezTo>
                    <a:pt x="1635691" y="3305902"/>
                    <a:pt x="1599074" y="3364991"/>
                    <a:pt x="1560893" y="3364991"/>
                  </a:cubicBezTo>
                  <a:lnTo>
                    <a:pt x="0" y="3364991"/>
                  </a:lnTo>
                  <a:lnTo>
                    <a:pt x="0" y="3364991"/>
                  </a:lnTo>
                  <a:lnTo>
                    <a:pt x="0" y="3364991"/>
                  </a:lnTo>
                  <a:lnTo>
                    <a:pt x="0" y="1"/>
                  </a:lnTo>
                  <a:lnTo>
                    <a:pt x="0" y="1"/>
                  </a:lnTo>
                  <a:lnTo>
                    <a:pt x="0" y="1"/>
                  </a:lnTo>
                  <a:lnTo>
                    <a:pt x="1560893" y="1"/>
                  </a:lnTo>
                  <a:cubicBezTo>
                    <a:pt x="1599074" y="1"/>
                    <a:pt x="1635691" y="59090"/>
                    <a:pt x="1662689" y="164268"/>
                  </a:cubicBezTo>
                  <a:cubicBezTo>
                    <a:pt x="1689687" y="269446"/>
                    <a:pt x="1704855" y="412098"/>
                    <a:pt x="1704855" y="560844"/>
                  </a:cubicBezTo>
                  <a:close/>
                </a:path>
              </a:pathLst>
            </a:custGeom>
            <a:solidFill>
              <a:schemeClr val="accent2">
                <a:lumMod val="20000"/>
                <a:lumOff val="80000"/>
                <a:alpha val="90000"/>
              </a:schemeClr>
            </a:solidFill>
            <a:ln>
              <a:solidFill>
                <a:schemeClr val="accent2">
                  <a:lumMod val="20000"/>
                  <a:lumOff val="80000"/>
                  <a:alpha val="90000"/>
                </a:schemeClr>
              </a:solidFill>
            </a:ln>
          </p:spPr>
          <p:style>
            <a:lnRef idx="2">
              <a:schemeClr val="accent5">
                <a:tint val="40000"/>
                <a:alpha val="90000"/>
                <a:hueOff val="4888923"/>
                <a:satOff val="-54004"/>
                <a:lumOff val="-3391"/>
                <a:alphaOff val="0"/>
              </a:schemeClr>
            </a:lnRef>
            <a:fillRef idx="1">
              <a:scrgbClr r="0" g="0" b="0"/>
            </a:fillRef>
            <a:effectRef idx="0">
              <a:schemeClr val="accent5">
                <a:tint val="40000"/>
                <a:alpha val="90000"/>
                <a:hueOff val="4888923"/>
                <a:satOff val="-54004"/>
                <a:lumOff val="-3391"/>
                <a:alphaOff val="0"/>
              </a:schemeClr>
            </a:effectRef>
            <a:fontRef idx="minor">
              <a:schemeClr val="dk1">
                <a:hueOff val="0"/>
                <a:satOff val="0"/>
                <a:lumOff val="0"/>
                <a:alphaOff val="0"/>
              </a:schemeClr>
            </a:fontRef>
          </p:style>
          <p:txBody>
            <a:bodyPr spcFirstLastPara="0" vert="horz" wrap="square" lIns="247651" tIns="207049" rIns="330874" bIns="207050" numCol="1" spcCol="1270" anchor="ctr" anchorCtr="0">
              <a:noAutofit/>
            </a:bodyPr>
            <a:lstStyle/>
            <a:p>
              <a:pPr marL="114300" lvl="1" indent="-114300" defTabSz="622300">
                <a:spcBef>
                  <a:spcPct val="0"/>
                </a:spcBef>
                <a:spcAft>
                  <a:spcPts val="600"/>
                </a:spcAft>
                <a:buFontTx/>
                <a:buChar char="••"/>
              </a:pPr>
              <a:endParaRPr lang="en-US" sz="1400" dirty="0">
                <a:solidFill>
                  <a:srgbClr val="2A313D">
                    <a:hueOff val="0"/>
                    <a:satOff val="0"/>
                    <a:lumOff val="0"/>
                    <a:alphaOff val="0"/>
                  </a:srgbClr>
                </a:solidFill>
              </a:endParaRPr>
            </a:p>
          </p:txBody>
        </p:sp>
        <p:sp>
          <p:nvSpPr>
            <p:cNvPr id="30" name="Freeform 29"/>
            <p:cNvSpPr/>
            <p:nvPr/>
          </p:nvSpPr>
          <p:spPr>
            <a:xfrm>
              <a:off x="3898397" y="3592211"/>
              <a:ext cx="1588003" cy="2131069"/>
            </a:xfrm>
            <a:custGeom>
              <a:avLst/>
              <a:gdLst>
                <a:gd name="connsiteX0" fmla="*/ 0 w 1435600"/>
                <a:gd name="connsiteY0" fmla="*/ 239271 h 2131069"/>
                <a:gd name="connsiteX1" fmla="*/ 70081 w 1435600"/>
                <a:gd name="connsiteY1" fmla="*/ 70081 h 2131069"/>
                <a:gd name="connsiteX2" fmla="*/ 239271 w 1435600"/>
                <a:gd name="connsiteY2" fmla="*/ 0 h 2131069"/>
                <a:gd name="connsiteX3" fmla="*/ 1196329 w 1435600"/>
                <a:gd name="connsiteY3" fmla="*/ 0 h 2131069"/>
                <a:gd name="connsiteX4" fmla="*/ 1365519 w 1435600"/>
                <a:gd name="connsiteY4" fmla="*/ 70081 h 2131069"/>
                <a:gd name="connsiteX5" fmla="*/ 1435600 w 1435600"/>
                <a:gd name="connsiteY5" fmla="*/ 239271 h 2131069"/>
                <a:gd name="connsiteX6" fmla="*/ 1435600 w 1435600"/>
                <a:gd name="connsiteY6" fmla="*/ 1891798 h 2131069"/>
                <a:gd name="connsiteX7" fmla="*/ 1365519 w 1435600"/>
                <a:gd name="connsiteY7" fmla="*/ 2060988 h 2131069"/>
                <a:gd name="connsiteX8" fmla="*/ 1196329 w 1435600"/>
                <a:gd name="connsiteY8" fmla="*/ 2131069 h 2131069"/>
                <a:gd name="connsiteX9" fmla="*/ 239271 w 1435600"/>
                <a:gd name="connsiteY9" fmla="*/ 2131069 h 2131069"/>
                <a:gd name="connsiteX10" fmla="*/ 70081 w 1435600"/>
                <a:gd name="connsiteY10" fmla="*/ 2060988 h 2131069"/>
                <a:gd name="connsiteX11" fmla="*/ 0 w 1435600"/>
                <a:gd name="connsiteY11" fmla="*/ 1891798 h 2131069"/>
                <a:gd name="connsiteX12" fmla="*/ 0 w 1435600"/>
                <a:gd name="connsiteY12" fmla="*/ 239271 h 213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5600" h="2131069">
                  <a:moveTo>
                    <a:pt x="0" y="239271"/>
                  </a:moveTo>
                  <a:cubicBezTo>
                    <a:pt x="0" y="175812"/>
                    <a:pt x="25209" y="114953"/>
                    <a:pt x="70081" y="70081"/>
                  </a:cubicBezTo>
                  <a:cubicBezTo>
                    <a:pt x="114953" y="25209"/>
                    <a:pt x="175813" y="0"/>
                    <a:pt x="239271" y="0"/>
                  </a:cubicBezTo>
                  <a:lnTo>
                    <a:pt x="1196329" y="0"/>
                  </a:lnTo>
                  <a:cubicBezTo>
                    <a:pt x="1259788" y="0"/>
                    <a:pt x="1320647" y="25209"/>
                    <a:pt x="1365519" y="70081"/>
                  </a:cubicBezTo>
                  <a:cubicBezTo>
                    <a:pt x="1410391" y="114953"/>
                    <a:pt x="1435600" y="175813"/>
                    <a:pt x="1435600" y="239271"/>
                  </a:cubicBezTo>
                  <a:lnTo>
                    <a:pt x="1435600" y="1891798"/>
                  </a:lnTo>
                  <a:cubicBezTo>
                    <a:pt x="1435600" y="1955257"/>
                    <a:pt x="1410391" y="2016116"/>
                    <a:pt x="1365519" y="2060988"/>
                  </a:cubicBezTo>
                  <a:cubicBezTo>
                    <a:pt x="1320647" y="2105860"/>
                    <a:pt x="1259787" y="2131069"/>
                    <a:pt x="1196329" y="2131069"/>
                  </a:cubicBezTo>
                  <a:lnTo>
                    <a:pt x="239271" y="2131069"/>
                  </a:lnTo>
                  <a:cubicBezTo>
                    <a:pt x="175812" y="2131069"/>
                    <a:pt x="114953" y="2105860"/>
                    <a:pt x="70081" y="2060988"/>
                  </a:cubicBezTo>
                  <a:cubicBezTo>
                    <a:pt x="25209" y="2016116"/>
                    <a:pt x="0" y="1955256"/>
                    <a:pt x="0" y="1891798"/>
                  </a:cubicBezTo>
                  <a:lnTo>
                    <a:pt x="0" y="239271"/>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31040" tIns="100560" rIns="131040" bIns="100560" numCol="1" spcCol="1270" anchor="ctr" anchorCtr="0">
              <a:noAutofit/>
            </a:bodyPr>
            <a:lstStyle/>
            <a:p>
              <a:pPr algn="ctr" defTabSz="711200">
                <a:lnSpc>
                  <a:spcPct val="90000"/>
                </a:lnSpc>
                <a:spcBef>
                  <a:spcPct val="0"/>
                </a:spcBef>
                <a:spcAft>
                  <a:spcPct val="35000"/>
                </a:spcAft>
              </a:pPr>
              <a:r>
                <a:rPr lang="en-US" b="1" dirty="0">
                  <a:solidFill>
                    <a:prstClr val="white"/>
                  </a:solidFill>
                </a:rPr>
                <a:t>Digital Bandwidth Management</a:t>
              </a:r>
            </a:p>
          </p:txBody>
        </p:sp>
        <p:sp>
          <p:nvSpPr>
            <p:cNvPr id="75" name="TextBox 74"/>
            <p:cNvSpPr txBox="1"/>
            <p:nvPr/>
          </p:nvSpPr>
          <p:spPr>
            <a:xfrm>
              <a:off x="5478803" y="3915668"/>
              <a:ext cx="3002237" cy="815608"/>
            </a:xfrm>
            <a:prstGeom prst="rect">
              <a:avLst/>
            </a:prstGeom>
            <a:noFill/>
          </p:spPr>
          <p:txBody>
            <a:bodyPr wrap="square" rtlCol="0">
              <a:spAutoFit/>
            </a:bodyPr>
            <a:lstStyle/>
            <a:p>
              <a:pPr marL="114300" lvl="1" indent="-114300" defTabSz="622300">
                <a:spcBef>
                  <a:spcPct val="0"/>
                </a:spcBef>
                <a:spcAft>
                  <a:spcPts val="600"/>
                </a:spcAft>
                <a:buFontTx/>
                <a:buChar char="••"/>
              </a:pPr>
              <a:r>
                <a:rPr lang="en-US" sz="1400" dirty="0">
                  <a:solidFill>
                    <a:srgbClr val="2A313D"/>
                  </a:solidFill>
                </a:rPr>
                <a:t>Multi-Tb switching capacity</a:t>
              </a:r>
            </a:p>
            <a:p>
              <a:pPr marL="114300" lvl="1" indent="-114300" defTabSz="622300">
                <a:spcBef>
                  <a:spcPct val="0"/>
                </a:spcBef>
                <a:spcAft>
                  <a:spcPts val="600"/>
                </a:spcAft>
                <a:buFontTx/>
                <a:buChar char="••"/>
              </a:pPr>
              <a:r>
                <a:rPr lang="en-US" sz="1400" dirty="0">
                  <a:solidFill>
                    <a:srgbClr val="2A313D"/>
                  </a:solidFill>
                </a:rPr>
                <a:t>Unconstrained switching flexibility down to  ODU0/ODUflex level</a:t>
              </a:r>
            </a:p>
          </p:txBody>
        </p:sp>
        <p:sp>
          <p:nvSpPr>
            <p:cNvPr id="76" name="TextBox 75"/>
            <p:cNvSpPr txBox="1"/>
            <p:nvPr/>
          </p:nvSpPr>
          <p:spPr>
            <a:xfrm>
              <a:off x="5478803" y="4681890"/>
              <a:ext cx="3002237" cy="738664"/>
            </a:xfrm>
            <a:prstGeom prst="rect">
              <a:avLst/>
            </a:prstGeom>
            <a:noFill/>
          </p:spPr>
          <p:txBody>
            <a:bodyPr wrap="square" rtlCol="0">
              <a:spAutoFit/>
            </a:bodyPr>
            <a:lstStyle/>
            <a:p>
              <a:pPr marL="114300" lvl="1" indent="-114300" defTabSz="622300">
                <a:spcBef>
                  <a:spcPct val="0"/>
                </a:spcBef>
                <a:buFontTx/>
                <a:buChar char="••"/>
              </a:pPr>
              <a:r>
                <a:rPr lang="en-US" sz="1400" dirty="0">
                  <a:solidFill>
                    <a:srgbClr val="2A313D"/>
                  </a:solidFill>
                </a:rPr>
                <a:t>Native Packet Switching</a:t>
              </a:r>
            </a:p>
            <a:p>
              <a:pPr marL="395288" lvl="2" indent="-163513" defTabSz="622300">
                <a:spcBef>
                  <a:spcPct val="0"/>
                </a:spcBef>
                <a:buFont typeface="Calibri" pitchFamily="34" charset="0"/>
                <a:buChar char="–"/>
              </a:pPr>
              <a:r>
                <a:rPr lang="en-US" sz="1400" dirty="0">
                  <a:solidFill>
                    <a:srgbClr val="2A313D"/>
                  </a:solidFill>
                </a:rPr>
                <a:t>Ethernet PW over OTN</a:t>
              </a:r>
            </a:p>
            <a:p>
              <a:pPr marL="395288" lvl="2" indent="-163513" defTabSz="622300">
                <a:spcBef>
                  <a:spcPct val="0"/>
                </a:spcBef>
                <a:buFont typeface="Calibri" pitchFamily="34" charset="0"/>
                <a:buChar char="–"/>
              </a:pPr>
              <a:r>
                <a:rPr lang="en-US" sz="1400" dirty="0">
                  <a:solidFill>
                    <a:srgbClr val="2A313D"/>
                  </a:solidFill>
                </a:rPr>
                <a:t>Mid-point LSR with MPLS(-TP)</a:t>
              </a:r>
            </a:p>
          </p:txBody>
        </p:sp>
      </p:grpSp>
      <p:grpSp>
        <p:nvGrpSpPr>
          <p:cNvPr id="5" name="Group 4"/>
          <p:cNvGrpSpPr/>
          <p:nvPr/>
        </p:nvGrpSpPr>
        <p:grpSpPr>
          <a:xfrm>
            <a:off x="457200" y="2720343"/>
            <a:ext cx="2819400" cy="2416568"/>
            <a:chOff x="457200" y="2720343"/>
            <a:chExt cx="2819400" cy="2416568"/>
          </a:xfrm>
        </p:grpSpPr>
        <p:sp>
          <p:nvSpPr>
            <p:cNvPr id="77" name="Rectangle 76"/>
            <p:cNvSpPr/>
            <p:nvPr/>
          </p:nvSpPr>
          <p:spPr>
            <a:xfrm>
              <a:off x="1093164" y="4525059"/>
              <a:ext cx="1481030" cy="611469"/>
            </a:xfrm>
            <a:prstGeom prst="rect">
              <a:avLst/>
            </a:prstGeom>
            <a:solidFill>
              <a:schemeClr val="bg1">
                <a:lumMod val="85000"/>
              </a:schemeClr>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sp>
          <p:nvSpPr>
            <p:cNvPr id="23" name="Rectangle 22"/>
            <p:cNvSpPr/>
            <p:nvPr/>
          </p:nvSpPr>
          <p:spPr>
            <a:xfrm>
              <a:off x="1085447" y="2996934"/>
              <a:ext cx="1481030" cy="1521222"/>
            </a:xfrm>
            <a:prstGeom prst="rect">
              <a:avLst/>
            </a:prstGeom>
            <a:solidFill>
              <a:schemeClr val="accent1">
                <a:lumMod val="60000"/>
                <a:lumOff val="40000"/>
              </a:schemeClr>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600">
                <a:solidFill>
                  <a:prstClr val="white"/>
                </a:solidFill>
              </a:endParaRPr>
            </a:p>
          </p:txBody>
        </p:sp>
        <p:cxnSp>
          <p:nvCxnSpPr>
            <p:cNvPr id="34" name="Elbow Connector 33"/>
            <p:cNvCxnSpPr>
              <a:stCxn id="47" idx="2"/>
            </p:cNvCxnSpPr>
            <p:nvPr/>
          </p:nvCxnSpPr>
          <p:spPr>
            <a:xfrm rot="16200000" flipH="1">
              <a:off x="172835" y="3186474"/>
              <a:ext cx="1345612" cy="479612"/>
            </a:xfrm>
            <a:prstGeom prst="bentConnector3">
              <a:avLst>
                <a:gd name="adj1" fmla="val 98866"/>
              </a:avLst>
            </a:prstGeom>
            <a:ln w="3810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70" idx="3"/>
            </p:cNvCxnSpPr>
            <p:nvPr/>
          </p:nvCxnSpPr>
          <p:spPr>
            <a:xfrm flipV="1">
              <a:off x="2545082" y="2720343"/>
              <a:ext cx="472438" cy="1389395"/>
            </a:xfrm>
            <a:prstGeom prst="bentConnector2">
              <a:avLst/>
            </a:prstGeom>
            <a:ln w="3810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85447" y="3016017"/>
              <a:ext cx="1548350" cy="738664"/>
            </a:xfrm>
            <a:prstGeom prst="rect">
              <a:avLst/>
            </a:prstGeom>
            <a:noFill/>
          </p:spPr>
          <p:txBody>
            <a:bodyPr wrap="square" rtlCol="0">
              <a:spAutoFit/>
            </a:bodyPr>
            <a:lstStyle/>
            <a:p>
              <a:pPr algn="ctr" defTabSz="457200"/>
              <a:r>
                <a:rPr lang="en-US" sz="1400" b="1" dirty="0">
                  <a:solidFill>
                    <a:prstClr val="white"/>
                  </a:solidFill>
                </a:rPr>
                <a:t>Core P-OTN </a:t>
              </a:r>
            </a:p>
            <a:p>
              <a:pPr algn="ctr" defTabSz="457200"/>
              <a:r>
                <a:rPr lang="en-US" sz="1400" b="1" dirty="0">
                  <a:solidFill>
                    <a:prstClr val="white"/>
                  </a:solidFill>
                </a:rPr>
                <a:t>Digital Bandwidth Management</a:t>
              </a:r>
            </a:p>
          </p:txBody>
        </p:sp>
        <p:cxnSp>
          <p:nvCxnSpPr>
            <p:cNvPr id="71" name="Elbow Connector 70"/>
            <p:cNvCxnSpPr>
              <a:endCxn id="77" idx="1"/>
            </p:cNvCxnSpPr>
            <p:nvPr/>
          </p:nvCxnSpPr>
          <p:spPr>
            <a:xfrm rot="16200000" flipH="1">
              <a:off x="-268615" y="3469015"/>
              <a:ext cx="2087594" cy="635964"/>
            </a:xfrm>
            <a:prstGeom prst="bentConnector2">
              <a:avLst/>
            </a:prstGeom>
            <a:ln w="3810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74" idx="3"/>
              <a:endCxn id="48" idx="2"/>
            </p:cNvCxnSpPr>
            <p:nvPr/>
          </p:nvCxnSpPr>
          <p:spPr>
            <a:xfrm flipV="1">
              <a:off x="2549191" y="2743200"/>
              <a:ext cx="727409" cy="2132101"/>
            </a:xfrm>
            <a:prstGeom prst="bentConnector2">
              <a:avLst/>
            </a:prstGeom>
            <a:ln w="38100">
              <a:solidFill>
                <a:schemeClr val="tx1">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Cube 72"/>
            <p:cNvSpPr/>
            <p:nvPr/>
          </p:nvSpPr>
          <p:spPr>
            <a:xfrm>
              <a:off x="1221654" y="4576013"/>
              <a:ext cx="1211752" cy="478207"/>
            </a:xfrm>
            <a:prstGeom prst="cube">
              <a:avLst>
                <a:gd name="adj" fmla="val 12945"/>
              </a:avLst>
            </a:prstGeom>
            <a:solidFill>
              <a:schemeClr val="tx2">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a:solidFill>
                  <a:prstClr val="white"/>
                </a:solidFill>
              </a:endParaRPr>
            </a:p>
          </p:txBody>
        </p:sp>
        <p:sp>
          <p:nvSpPr>
            <p:cNvPr id="74" name="TextBox 73"/>
            <p:cNvSpPr txBox="1"/>
            <p:nvPr/>
          </p:nvSpPr>
          <p:spPr>
            <a:xfrm>
              <a:off x="1068161" y="4613691"/>
              <a:ext cx="1481030" cy="523220"/>
            </a:xfrm>
            <a:prstGeom prst="rect">
              <a:avLst/>
            </a:prstGeom>
            <a:noFill/>
          </p:spPr>
          <p:txBody>
            <a:bodyPr wrap="square" rtlCol="0">
              <a:spAutoFit/>
            </a:bodyPr>
            <a:lstStyle/>
            <a:p>
              <a:pPr algn="ctr" defTabSz="457200"/>
              <a:r>
                <a:rPr lang="en-US" sz="1400" dirty="0">
                  <a:solidFill>
                    <a:prstClr val="white"/>
                  </a:solidFill>
                </a:rPr>
                <a:t>Packet</a:t>
              </a:r>
            </a:p>
            <a:p>
              <a:pPr algn="ctr" defTabSz="457200"/>
              <a:r>
                <a:rPr lang="en-US" sz="1400" i="1" dirty="0">
                  <a:solidFill>
                    <a:prstClr val="white"/>
                  </a:solidFill>
                </a:rPr>
                <a:t>LSP</a:t>
              </a:r>
            </a:p>
          </p:txBody>
        </p:sp>
        <p:sp>
          <p:nvSpPr>
            <p:cNvPr id="69" name="Cube 68"/>
            <p:cNvSpPr/>
            <p:nvPr/>
          </p:nvSpPr>
          <p:spPr>
            <a:xfrm>
              <a:off x="1229513" y="3771900"/>
              <a:ext cx="1211752" cy="606932"/>
            </a:xfrm>
            <a:prstGeom prst="cube">
              <a:avLst>
                <a:gd name="adj" fmla="val 12945"/>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457200"/>
              <a:endParaRPr lang="en-US" sz="1600">
                <a:solidFill>
                  <a:prstClr val="white"/>
                </a:solidFill>
              </a:endParaRPr>
            </a:p>
          </p:txBody>
        </p:sp>
        <p:sp>
          <p:nvSpPr>
            <p:cNvPr id="70" name="TextBox 69"/>
            <p:cNvSpPr txBox="1"/>
            <p:nvPr/>
          </p:nvSpPr>
          <p:spPr>
            <a:xfrm>
              <a:off x="1064052" y="3848128"/>
              <a:ext cx="1481030" cy="523220"/>
            </a:xfrm>
            <a:prstGeom prst="rect">
              <a:avLst/>
            </a:prstGeom>
            <a:noFill/>
          </p:spPr>
          <p:txBody>
            <a:bodyPr wrap="square" rtlCol="0">
              <a:spAutoFit/>
            </a:bodyPr>
            <a:lstStyle/>
            <a:p>
              <a:pPr algn="ctr" defTabSz="457200"/>
              <a:r>
                <a:rPr lang="en-US" sz="1400" dirty="0">
                  <a:solidFill>
                    <a:prstClr val="white"/>
                  </a:solidFill>
                </a:rPr>
                <a:t>OTN</a:t>
              </a:r>
              <a:br>
                <a:rPr lang="en-US" sz="1400" i="1" dirty="0">
                  <a:solidFill>
                    <a:prstClr val="white"/>
                  </a:solidFill>
                </a:rPr>
              </a:br>
              <a:r>
                <a:rPr lang="en-US" sz="1400" i="1" dirty="0" err="1">
                  <a:solidFill>
                    <a:prstClr val="white"/>
                  </a:solidFill>
                </a:rPr>
                <a:t>ODUk</a:t>
              </a:r>
              <a:r>
                <a:rPr lang="en-US" sz="1400" i="1" dirty="0">
                  <a:solidFill>
                    <a:prstClr val="white"/>
                  </a:solidFill>
                </a:rPr>
                <a:t>/</a:t>
              </a:r>
              <a:r>
                <a:rPr lang="en-US" sz="1400" i="1" dirty="0" err="1">
                  <a:solidFill>
                    <a:prstClr val="white"/>
                  </a:solidFill>
                </a:rPr>
                <a:t>ODuFlex</a:t>
              </a:r>
              <a:endParaRPr lang="en-US" sz="1400" dirty="0">
                <a:solidFill>
                  <a:prstClr val="white"/>
                </a:solidFill>
              </a:endParaRPr>
            </a:p>
          </p:txBody>
        </p:sp>
      </p:grpSp>
      <p:sp>
        <p:nvSpPr>
          <p:cNvPr id="83" name="Title 1"/>
          <p:cNvSpPr>
            <a:spLocks noGrp="1"/>
          </p:cNvSpPr>
          <p:nvPr>
            <p:ph type="title"/>
          </p:nvPr>
        </p:nvSpPr>
        <p:spPr>
          <a:xfrm>
            <a:off x="341998" y="37770"/>
            <a:ext cx="8344802" cy="987934"/>
          </a:xfrm>
        </p:spPr>
        <p:txBody>
          <a:bodyPr>
            <a:normAutofit fontScale="90000"/>
          </a:bodyPr>
          <a:lstStyle/>
          <a:p>
            <a:pPr>
              <a:lnSpc>
                <a:spcPct val="100000"/>
              </a:lnSpc>
            </a:pPr>
            <a:r>
              <a:rPr lang="en-US" dirty="0"/>
              <a:t>Toolkit for Flexible Multi Layer Bandwidth Management</a:t>
            </a:r>
          </a:p>
        </p:txBody>
      </p:sp>
      <p:sp>
        <p:nvSpPr>
          <p:cNvPr id="49" name="Freeform 8"/>
          <p:cNvSpPr>
            <a:spLocks/>
          </p:cNvSpPr>
          <p:nvPr/>
        </p:nvSpPr>
        <p:spPr bwMode="auto">
          <a:xfrm rot="10800000">
            <a:off x="2881044" y="5354548"/>
            <a:ext cx="289035" cy="289034"/>
          </a:xfrm>
          <a:custGeom>
            <a:avLst/>
            <a:gdLst/>
            <a:ahLst/>
            <a:cxnLst>
              <a:cxn ang="0">
                <a:pos x="260" y="129"/>
              </a:cxn>
              <a:cxn ang="0">
                <a:pos x="0" y="260"/>
              </a:cxn>
              <a:cxn ang="0">
                <a:pos x="0" y="0"/>
              </a:cxn>
              <a:cxn ang="0">
                <a:pos x="260" y="129"/>
              </a:cxn>
            </a:cxnLst>
            <a:rect l="0" t="0" r="r" b="b"/>
            <a:pathLst>
              <a:path w="260" h="260">
                <a:moveTo>
                  <a:pt x="260" y="129"/>
                </a:moveTo>
                <a:lnTo>
                  <a:pt x="0" y="260"/>
                </a:lnTo>
                <a:lnTo>
                  <a:pt x="0" y="0"/>
                </a:lnTo>
                <a:lnTo>
                  <a:pt x="260" y="1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52" name="Freeform 9"/>
          <p:cNvSpPr>
            <a:spLocks/>
          </p:cNvSpPr>
          <p:nvPr/>
        </p:nvSpPr>
        <p:spPr bwMode="auto">
          <a:xfrm>
            <a:off x="2829674" y="5689161"/>
            <a:ext cx="184537" cy="273471"/>
          </a:xfrm>
          <a:custGeom>
            <a:avLst/>
            <a:gdLst/>
            <a:ahLst/>
            <a:cxnLst>
              <a:cxn ang="0">
                <a:pos x="83" y="246"/>
              </a:cxn>
              <a:cxn ang="0">
                <a:pos x="166" y="131"/>
              </a:cxn>
              <a:cxn ang="0">
                <a:pos x="124" y="131"/>
              </a:cxn>
              <a:cxn ang="0">
                <a:pos x="124" y="0"/>
              </a:cxn>
              <a:cxn ang="0">
                <a:pos x="40" y="0"/>
              </a:cxn>
              <a:cxn ang="0">
                <a:pos x="40" y="131"/>
              </a:cxn>
              <a:cxn ang="0">
                <a:pos x="0" y="131"/>
              </a:cxn>
              <a:cxn ang="0">
                <a:pos x="83" y="246"/>
              </a:cxn>
            </a:cxnLst>
            <a:rect l="0" t="0" r="r" b="b"/>
            <a:pathLst>
              <a:path w="166" h="246">
                <a:moveTo>
                  <a:pt x="83" y="246"/>
                </a:moveTo>
                <a:lnTo>
                  <a:pt x="166" y="131"/>
                </a:lnTo>
                <a:lnTo>
                  <a:pt x="124" y="131"/>
                </a:lnTo>
                <a:lnTo>
                  <a:pt x="124" y="0"/>
                </a:lnTo>
                <a:lnTo>
                  <a:pt x="40" y="0"/>
                </a:lnTo>
                <a:lnTo>
                  <a:pt x="40" y="131"/>
                </a:lnTo>
                <a:lnTo>
                  <a:pt x="0" y="131"/>
                </a:lnTo>
                <a:lnTo>
                  <a:pt x="83" y="2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53" name="Freeform 10"/>
          <p:cNvSpPr>
            <a:spLocks/>
          </p:cNvSpPr>
          <p:nvPr/>
        </p:nvSpPr>
        <p:spPr bwMode="auto">
          <a:xfrm>
            <a:off x="3035299" y="5689161"/>
            <a:ext cx="185649" cy="273471"/>
          </a:xfrm>
          <a:custGeom>
            <a:avLst/>
            <a:gdLst/>
            <a:ahLst/>
            <a:cxnLst>
              <a:cxn ang="0">
                <a:pos x="84" y="0"/>
              </a:cxn>
              <a:cxn ang="0">
                <a:pos x="0" y="114"/>
              </a:cxn>
              <a:cxn ang="0">
                <a:pos x="43" y="114"/>
              </a:cxn>
              <a:cxn ang="0">
                <a:pos x="43" y="246"/>
              </a:cxn>
              <a:cxn ang="0">
                <a:pos x="129" y="246"/>
              </a:cxn>
              <a:cxn ang="0">
                <a:pos x="129" y="114"/>
              </a:cxn>
              <a:cxn ang="0">
                <a:pos x="167" y="114"/>
              </a:cxn>
              <a:cxn ang="0">
                <a:pos x="84" y="0"/>
              </a:cxn>
            </a:cxnLst>
            <a:rect l="0" t="0" r="r" b="b"/>
            <a:pathLst>
              <a:path w="167" h="246">
                <a:moveTo>
                  <a:pt x="84" y="0"/>
                </a:moveTo>
                <a:lnTo>
                  <a:pt x="0" y="114"/>
                </a:lnTo>
                <a:lnTo>
                  <a:pt x="43" y="114"/>
                </a:lnTo>
                <a:lnTo>
                  <a:pt x="43" y="246"/>
                </a:lnTo>
                <a:lnTo>
                  <a:pt x="129" y="246"/>
                </a:lnTo>
                <a:lnTo>
                  <a:pt x="129" y="114"/>
                </a:lnTo>
                <a:lnTo>
                  <a:pt x="167" y="114"/>
                </a:ln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nvGrpSpPr>
          <p:cNvPr id="2" name="Group 55"/>
          <p:cNvGrpSpPr/>
          <p:nvPr/>
        </p:nvGrpSpPr>
        <p:grpSpPr>
          <a:xfrm>
            <a:off x="158392" y="1905000"/>
            <a:ext cx="870675" cy="838200"/>
            <a:chOff x="196125" y="1828800"/>
            <a:chExt cx="870675" cy="838200"/>
          </a:xfrm>
        </p:grpSpPr>
        <p:sp>
          <p:nvSpPr>
            <p:cNvPr id="57" name="Rectangle 5"/>
            <p:cNvSpPr>
              <a:spLocks noChangeArrowheads="1"/>
            </p:cNvSpPr>
            <p:nvPr/>
          </p:nvSpPr>
          <p:spPr bwMode="auto">
            <a:xfrm>
              <a:off x="196125" y="1974429"/>
              <a:ext cx="692572" cy="692571"/>
            </a:xfrm>
            <a:prstGeom prst="rect">
              <a:avLst/>
            </a:prstGeom>
            <a:solidFill>
              <a:srgbClr val="0066FF"/>
            </a:solidFill>
            <a:ln w="9525">
              <a:noFill/>
              <a:miter lim="800000"/>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60" name="Freeform 6"/>
            <p:cNvSpPr>
              <a:spLocks/>
            </p:cNvSpPr>
            <p:nvPr/>
          </p:nvSpPr>
          <p:spPr bwMode="auto">
            <a:xfrm>
              <a:off x="201920" y="1830404"/>
              <a:ext cx="864880" cy="145629"/>
            </a:xfrm>
            <a:custGeom>
              <a:avLst/>
              <a:gdLst/>
              <a:ahLst/>
              <a:cxnLst>
                <a:cxn ang="0">
                  <a:pos x="623" y="131"/>
                </a:cxn>
                <a:cxn ang="0">
                  <a:pos x="0" y="131"/>
                </a:cxn>
                <a:cxn ang="0">
                  <a:pos x="215" y="0"/>
                </a:cxn>
                <a:cxn ang="0">
                  <a:pos x="778" y="0"/>
                </a:cxn>
                <a:cxn ang="0">
                  <a:pos x="623" y="131"/>
                </a:cxn>
              </a:cxnLst>
              <a:rect l="0" t="0" r="r" b="b"/>
              <a:pathLst>
                <a:path w="778" h="131">
                  <a:moveTo>
                    <a:pt x="623" y="131"/>
                  </a:moveTo>
                  <a:lnTo>
                    <a:pt x="0" y="131"/>
                  </a:lnTo>
                  <a:lnTo>
                    <a:pt x="215" y="0"/>
                  </a:lnTo>
                  <a:lnTo>
                    <a:pt x="778" y="0"/>
                  </a:lnTo>
                  <a:lnTo>
                    <a:pt x="623" y="131"/>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63" name="Freeform 7"/>
            <p:cNvSpPr>
              <a:spLocks/>
            </p:cNvSpPr>
            <p:nvPr/>
          </p:nvSpPr>
          <p:spPr bwMode="auto">
            <a:xfrm>
              <a:off x="888697" y="1828800"/>
              <a:ext cx="172309" cy="838199"/>
            </a:xfrm>
            <a:custGeom>
              <a:avLst/>
              <a:gdLst/>
              <a:ahLst/>
              <a:cxnLst>
                <a:cxn ang="0">
                  <a:pos x="155" y="599"/>
                </a:cxn>
                <a:cxn ang="0">
                  <a:pos x="0" y="754"/>
                </a:cxn>
                <a:cxn ang="0">
                  <a:pos x="0" y="131"/>
                </a:cxn>
                <a:cxn ang="0">
                  <a:pos x="155" y="0"/>
                </a:cxn>
                <a:cxn ang="0">
                  <a:pos x="155" y="599"/>
                </a:cxn>
              </a:cxnLst>
              <a:rect l="0" t="0" r="r" b="b"/>
              <a:pathLst>
                <a:path w="155" h="754">
                  <a:moveTo>
                    <a:pt x="155" y="599"/>
                  </a:moveTo>
                  <a:lnTo>
                    <a:pt x="0" y="754"/>
                  </a:lnTo>
                  <a:lnTo>
                    <a:pt x="0" y="131"/>
                  </a:lnTo>
                  <a:lnTo>
                    <a:pt x="155" y="0"/>
                  </a:lnTo>
                  <a:lnTo>
                    <a:pt x="155" y="599"/>
                  </a:lnTo>
                  <a:close/>
                </a:path>
              </a:pathLst>
            </a:custGeom>
            <a:solidFill>
              <a:srgbClr val="0046AC"/>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64" name="Freeform 8"/>
            <p:cNvSpPr>
              <a:spLocks/>
            </p:cNvSpPr>
            <p:nvPr/>
          </p:nvSpPr>
          <p:spPr bwMode="auto">
            <a:xfrm rot="10800000">
              <a:off x="381000" y="2020007"/>
              <a:ext cx="289035" cy="289034"/>
            </a:xfrm>
            <a:custGeom>
              <a:avLst/>
              <a:gdLst/>
              <a:ahLst/>
              <a:cxnLst>
                <a:cxn ang="0">
                  <a:pos x="260" y="129"/>
                </a:cxn>
                <a:cxn ang="0">
                  <a:pos x="0" y="260"/>
                </a:cxn>
                <a:cxn ang="0">
                  <a:pos x="0" y="0"/>
                </a:cxn>
                <a:cxn ang="0">
                  <a:pos x="260" y="129"/>
                </a:cxn>
              </a:cxnLst>
              <a:rect l="0" t="0" r="r" b="b"/>
              <a:pathLst>
                <a:path w="260" h="260">
                  <a:moveTo>
                    <a:pt x="260" y="129"/>
                  </a:moveTo>
                  <a:lnTo>
                    <a:pt x="0" y="260"/>
                  </a:lnTo>
                  <a:lnTo>
                    <a:pt x="0" y="0"/>
                  </a:lnTo>
                  <a:lnTo>
                    <a:pt x="260" y="1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65" name="Freeform 9"/>
            <p:cNvSpPr>
              <a:spLocks/>
            </p:cNvSpPr>
            <p:nvPr/>
          </p:nvSpPr>
          <p:spPr bwMode="auto">
            <a:xfrm>
              <a:off x="329630" y="2354620"/>
              <a:ext cx="184537" cy="273471"/>
            </a:xfrm>
            <a:custGeom>
              <a:avLst/>
              <a:gdLst/>
              <a:ahLst/>
              <a:cxnLst>
                <a:cxn ang="0">
                  <a:pos x="83" y="246"/>
                </a:cxn>
                <a:cxn ang="0">
                  <a:pos x="166" y="131"/>
                </a:cxn>
                <a:cxn ang="0">
                  <a:pos x="124" y="131"/>
                </a:cxn>
                <a:cxn ang="0">
                  <a:pos x="124" y="0"/>
                </a:cxn>
                <a:cxn ang="0">
                  <a:pos x="40" y="0"/>
                </a:cxn>
                <a:cxn ang="0">
                  <a:pos x="40" y="131"/>
                </a:cxn>
                <a:cxn ang="0">
                  <a:pos x="0" y="131"/>
                </a:cxn>
                <a:cxn ang="0">
                  <a:pos x="83" y="246"/>
                </a:cxn>
              </a:cxnLst>
              <a:rect l="0" t="0" r="r" b="b"/>
              <a:pathLst>
                <a:path w="166" h="246">
                  <a:moveTo>
                    <a:pt x="83" y="246"/>
                  </a:moveTo>
                  <a:lnTo>
                    <a:pt x="166" y="131"/>
                  </a:lnTo>
                  <a:lnTo>
                    <a:pt x="124" y="131"/>
                  </a:lnTo>
                  <a:lnTo>
                    <a:pt x="124" y="0"/>
                  </a:lnTo>
                  <a:lnTo>
                    <a:pt x="40" y="0"/>
                  </a:lnTo>
                  <a:lnTo>
                    <a:pt x="40" y="131"/>
                  </a:lnTo>
                  <a:lnTo>
                    <a:pt x="0" y="131"/>
                  </a:lnTo>
                  <a:lnTo>
                    <a:pt x="83" y="2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66" name="Freeform 10"/>
            <p:cNvSpPr>
              <a:spLocks/>
            </p:cNvSpPr>
            <p:nvPr/>
          </p:nvSpPr>
          <p:spPr bwMode="auto">
            <a:xfrm>
              <a:off x="535255" y="2354620"/>
              <a:ext cx="185649" cy="273471"/>
            </a:xfrm>
            <a:custGeom>
              <a:avLst/>
              <a:gdLst/>
              <a:ahLst/>
              <a:cxnLst>
                <a:cxn ang="0">
                  <a:pos x="84" y="0"/>
                </a:cxn>
                <a:cxn ang="0">
                  <a:pos x="0" y="114"/>
                </a:cxn>
                <a:cxn ang="0">
                  <a:pos x="43" y="114"/>
                </a:cxn>
                <a:cxn ang="0">
                  <a:pos x="43" y="246"/>
                </a:cxn>
                <a:cxn ang="0">
                  <a:pos x="129" y="246"/>
                </a:cxn>
                <a:cxn ang="0">
                  <a:pos x="129" y="114"/>
                </a:cxn>
                <a:cxn ang="0">
                  <a:pos x="167" y="114"/>
                </a:cxn>
                <a:cxn ang="0">
                  <a:pos x="84" y="0"/>
                </a:cxn>
              </a:cxnLst>
              <a:rect l="0" t="0" r="r" b="b"/>
              <a:pathLst>
                <a:path w="167" h="246">
                  <a:moveTo>
                    <a:pt x="84" y="0"/>
                  </a:moveTo>
                  <a:lnTo>
                    <a:pt x="0" y="114"/>
                  </a:lnTo>
                  <a:lnTo>
                    <a:pt x="43" y="114"/>
                  </a:lnTo>
                  <a:lnTo>
                    <a:pt x="43" y="246"/>
                  </a:lnTo>
                  <a:lnTo>
                    <a:pt x="129" y="246"/>
                  </a:lnTo>
                  <a:lnTo>
                    <a:pt x="129" y="114"/>
                  </a:lnTo>
                  <a:lnTo>
                    <a:pt x="167" y="114"/>
                  </a:ln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sp>
        <p:nvSpPr>
          <p:cNvPr id="43" name="AutoShape 6"/>
          <p:cNvSpPr>
            <a:spLocks noChangeArrowheads="1"/>
          </p:cNvSpPr>
          <p:nvPr/>
        </p:nvSpPr>
        <p:spPr bwMode="auto">
          <a:xfrm rot="5400000">
            <a:off x="1967725" y="1323926"/>
            <a:ext cx="213549" cy="2320199"/>
          </a:xfrm>
          <a:prstGeom prst="can">
            <a:avLst>
              <a:gd name="adj" fmla="val 42206"/>
            </a:avLst>
          </a:prstGeom>
          <a:solidFill>
            <a:schemeClr val="bg2"/>
          </a:solidFill>
          <a:ln w="9525">
            <a:noFill/>
            <a:round/>
            <a:headEnd/>
            <a:tailEnd/>
          </a:ln>
          <a:effectLst/>
        </p:spPr>
        <p:txBody>
          <a:bodyPr wrap="none" lIns="73025" tIns="36512" rIns="73025" bIns="36512" anchor="ctr"/>
          <a:lstStyle/>
          <a:p>
            <a:pPr defTabSz="457200"/>
            <a:endParaRPr lang="en-US">
              <a:solidFill>
                <a:srgbClr val="2A313D"/>
              </a:solidFill>
            </a:endParaRPr>
          </a:p>
        </p:txBody>
      </p:sp>
      <p:sp>
        <p:nvSpPr>
          <p:cNvPr id="61" name="AutoShape 6"/>
          <p:cNvSpPr>
            <a:spLocks noChangeArrowheads="1"/>
          </p:cNvSpPr>
          <p:nvPr/>
        </p:nvSpPr>
        <p:spPr bwMode="auto">
          <a:xfrm rot="5400000">
            <a:off x="1960200" y="1011600"/>
            <a:ext cx="228599" cy="2320200"/>
          </a:xfrm>
          <a:prstGeom prst="can">
            <a:avLst>
              <a:gd name="adj" fmla="val 42206"/>
            </a:avLst>
          </a:prstGeom>
          <a:solidFill>
            <a:schemeClr val="bg2"/>
          </a:solidFill>
          <a:ln w="9525">
            <a:noFill/>
            <a:round/>
            <a:headEnd/>
            <a:tailEnd/>
          </a:ln>
          <a:effectLst/>
        </p:spPr>
        <p:txBody>
          <a:bodyPr wrap="none" lIns="73025" tIns="36512" rIns="73025" bIns="36512" anchor="ctr"/>
          <a:lstStyle/>
          <a:p>
            <a:pPr defTabSz="457200"/>
            <a:endParaRPr lang="en-US">
              <a:solidFill>
                <a:srgbClr val="2A313D"/>
              </a:solidFill>
            </a:endParaRPr>
          </a:p>
        </p:txBody>
      </p:sp>
      <p:pic>
        <p:nvPicPr>
          <p:cNvPr id="48" name="Picture 47" descr="wdmterminal_right.wmf"/>
          <p:cNvPicPr>
            <a:picLocks noChangeAspect="1"/>
          </p:cNvPicPr>
          <p:nvPr/>
        </p:nvPicPr>
        <p:blipFill>
          <a:blip r:embed="rId4" cstate="print"/>
          <a:stretch>
            <a:fillRect/>
          </a:stretch>
        </p:blipFill>
        <p:spPr>
          <a:xfrm>
            <a:off x="2895600" y="1905001"/>
            <a:ext cx="762000" cy="838199"/>
          </a:xfrm>
          <a:prstGeom prst="rect">
            <a:avLst/>
          </a:prstGeom>
        </p:spPr>
      </p:pic>
      <p:grpSp>
        <p:nvGrpSpPr>
          <p:cNvPr id="3" name="Group 44"/>
          <p:cNvGrpSpPr>
            <a:grpSpLocks noChangeAspect="1"/>
          </p:cNvGrpSpPr>
          <p:nvPr/>
        </p:nvGrpSpPr>
        <p:grpSpPr>
          <a:xfrm>
            <a:off x="2774022" y="1905000"/>
            <a:ext cx="870675" cy="838200"/>
            <a:chOff x="3952875" y="2832100"/>
            <a:chExt cx="1243350" cy="1196976"/>
          </a:xfrm>
        </p:grpSpPr>
        <p:sp>
          <p:nvSpPr>
            <p:cNvPr id="68" name="Rectangle 5"/>
            <p:cNvSpPr>
              <a:spLocks noChangeArrowheads="1"/>
            </p:cNvSpPr>
            <p:nvPr/>
          </p:nvSpPr>
          <p:spPr bwMode="auto">
            <a:xfrm>
              <a:off x="3952875" y="3040063"/>
              <a:ext cx="989013" cy="989013"/>
            </a:xfrm>
            <a:prstGeom prst="rect">
              <a:avLst/>
            </a:prstGeom>
            <a:solidFill>
              <a:srgbClr val="0066FF"/>
            </a:solidFill>
            <a:ln w="9525">
              <a:noFill/>
              <a:miter lim="800000"/>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8" name="Freeform 6"/>
            <p:cNvSpPr>
              <a:spLocks/>
            </p:cNvSpPr>
            <p:nvPr/>
          </p:nvSpPr>
          <p:spPr bwMode="auto">
            <a:xfrm>
              <a:off x="3961150" y="2834390"/>
              <a:ext cx="1235075" cy="207963"/>
            </a:xfrm>
            <a:custGeom>
              <a:avLst/>
              <a:gdLst/>
              <a:ahLst/>
              <a:cxnLst>
                <a:cxn ang="0">
                  <a:pos x="623" y="131"/>
                </a:cxn>
                <a:cxn ang="0">
                  <a:pos x="0" y="131"/>
                </a:cxn>
                <a:cxn ang="0">
                  <a:pos x="215" y="0"/>
                </a:cxn>
                <a:cxn ang="0">
                  <a:pos x="778" y="0"/>
                </a:cxn>
                <a:cxn ang="0">
                  <a:pos x="623" y="131"/>
                </a:cxn>
              </a:cxnLst>
              <a:rect l="0" t="0" r="r" b="b"/>
              <a:pathLst>
                <a:path w="778" h="131">
                  <a:moveTo>
                    <a:pt x="623" y="131"/>
                  </a:moveTo>
                  <a:lnTo>
                    <a:pt x="0" y="131"/>
                  </a:lnTo>
                  <a:lnTo>
                    <a:pt x="215" y="0"/>
                  </a:lnTo>
                  <a:lnTo>
                    <a:pt x="778" y="0"/>
                  </a:lnTo>
                  <a:lnTo>
                    <a:pt x="623" y="131"/>
                  </a:lnTo>
                  <a:close/>
                </a:path>
              </a:pathLst>
            </a:custGeom>
            <a:solidFill>
              <a:srgbClr val="9999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9" name="Freeform 7"/>
            <p:cNvSpPr>
              <a:spLocks/>
            </p:cNvSpPr>
            <p:nvPr/>
          </p:nvSpPr>
          <p:spPr bwMode="auto">
            <a:xfrm>
              <a:off x="4941888" y="2832100"/>
              <a:ext cx="246063" cy="1196975"/>
            </a:xfrm>
            <a:custGeom>
              <a:avLst/>
              <a:gdLst/>
              <a:ahLst/>
              <a:cxnLst>
                <a:cxn ang="0">
                  <a:pos x="155" y="599"/>
                </a:cxn>
                <a:cxn ang="0">
                  <a:pos x="0" y="754"/>
                </a:cxn>
                <a:cxn ang="0">
                  <a:pos x="0" y="131"/>
                </a:cxn>
                <a:cxn ang="0">
                  <a:pos x="155" y="0"/>
                </a:cxn>
                <a:cxn ang="0">
                  <a:pos x="155" y="599"/>
                </a:cxn>
              </a:cxnLst>
              <a:rect l="0" t="0" r="r" b="b"/>
              <a:pathLst>
                <a:path w="155" h="754">
                  <a:moveTo>
                    <a:pt x="155" y="599"/>
                  </a:moveTo>
                  <a:lnTo>
                    <a:pt x="0" y="754"/>
                  </a:lnTo>
                  <a:lnTo>
                    <a:pt x="0" y="131"/>
                  </a:lnTo>
                  <a:lnTo>
                    <a:pt x="155" y="0"/>
                  </a:lnTo>
                  <a:lnTo>
                    <a:pt x="155" y="599"/>
                  </a:lnTo>
                  <a:close/>
                </a:path>
              </a:pathLst>
            </a:custGeom>
            <a:solidFill>
              <a:srgbClr val="0046AC"/>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1" name="Freeform 8"/>
            <p:cNvSpPr>
              <a:spLocks/>
            </p:cNvSpPr>
            <p:nvPr/>
          </p:nvSpPr>
          <p:spPr bwMode="auto">
            <a:xfrm>
              <a:off x="4259263" y="3105150"/>
              <a:ext cx="412750" cy="412750"/>
            </a:xfrm>
            <a:custGeom>
              <a:avLst/>
              <a:gdLst/>
              <a:ahLst/>
              <a:cxnLst>
                <a:cxn ang="0">
                  <a:pos x="260" y="129"/>
                </a:cxn>
                <a:cxn ang="0">
                  <a:pos x="0" y="260"/>
                </a:cxn>
                <a:cxn ang="0">
                  <a:pos x="0" y="0"/>
                </a:cxn>
                <a:cxn ang="0">
                  <a:pos x="260" y="129"/>
                </a:cxn>
              </a:cxnLst>
              <a:rect l="0" t="0" r="r" b="b"/>
              <a:pathLst>
                <a:path w="260" h="260">
                  <a:moveTo>
                    <a:pt x="260" y="129"/>
                  </a:moveTo>
                  <a:lnTo>
                    <a:pt x="0" y="260"/>
                  </a:lnTo>
                  <a:lnTo>
                    <a:pt x="0" y="0"/>
                  </a:lnTo>
                  <a:lnTo>
                    <a:pt x="260" y="1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2" name="Freeform 9"/>
            <p:cNvSpPr>
              <a:spLocks/>
            </p:cNvSpPr>
            <p:nvPr/>
          </p:nvSpPr>
          <p:spPr bwMode="auto">
            <a:xfrm>
              <a:off x="4479925" y="3582988"/>
              <a:ext cx="263525" cy="390525"/>
            </a:xfrm>
            <a:custGeom>
              <a:avLst/>
              <a:gdLst/>
              <a:ahLst/>
              <a:cxnLst>
                <a:cxn ang="0">
                  <a:pos x="83" y="246"/>
                </a:cxn>
                <a:cxn ang="0">
                  <a:pos x="166" y="131"/>
                </a:cxn>
                <a:cxn ang="0">
                  <a:pos x="124" y="131"/>
                </a:cxn>
                <a:cxn ang="0">
                  <a:pos x="124" y="0"/>
                </a:cxn>
                <a:cxn ang="0">
                  <a:pos x="40" y="0"/>
                </a:cxn>
                <a:cxn ang="0">
                  <a:pos x="40" y="131"/>
                </a:cxn>
                <a:cxn ang="0">
                  <a:pos x="0" y="131"/>
                </a:cxn>
                <a:cxn ang="0">
                  <a:pos x="83" y="246"/>
                </a:cxn>
              </a:cxnLst>
              <a:rect l="0" t="0" r="r" b="b"/>
              <a:pathLst>
                <a:path w="166" h="246">
                  <a:moveTo>
                    <a:pt x="83" y="246"/>
                  </a:moveTo>
                  <a:lnTo>
                    <a:pt x="166" y="131"/>
                  </a:lnTo>
                  <a:lnTo>
                    <a:pt x="124" y="131"/>
                  </a:lnTo>
                  <a:lnTo>
                    <a:pt x="124" y="0"/>
                  </a:lnTo>
                  <a:lnTo>
                    <a:pt x="40" y="0"/>
                  </a:lnTo>
                  <a:lnTo>
                    <a:pt x="40" y="131"/>
                  </a:lnTo>
                  <a:lnTo>
                    <a:pt x="0" y="131"/>
                  </a:lnTo>
                  <a:lnTo>
                    <a:pt x="83" y="2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4" name="Freeform 10"/>
            <p:cNvSpPr>
              <a:spLocks/>
            </p:cNvSpPr>
            <p:nvPr/>
          </p:nvSpPr>
          <p:spPr bwMode="auto">
            <a:xfrm>
              <a:off x="4191000" y="3582988"/>
              <a:ext cx="265113" cy="390525"/>
            </a:xfrm>
            <a:custGeom>
              <a:avLst/>
              <a:gdLst/>
              <a:ahLst/>
              <a:cxnLst>
                <a:cxn ang="0">
                  <a:pos x="84" y="0"/>
                </a:cxn>
                <a:cxn ang="0">
                  <a:pos x="0" y="114"/>
                </a:cxn>
                <a:cxn ang="0">
                  <a:pos x="43" y="114"/>
                </a:cxn>
                <a:cxn ang="0">
                  <a:pos x="43" y="246"/>
                </a:cxn>
                <a:cxn ang="0">
                  <a:pos x="129" y="246"/>
                </a:cxn>
                <a:cxn ang="0">
                  <a:pos x="129" y="114"/>
                </a:cxn>
                <a:cxn ang="0">
                  <a:pos x="167" y="114"/>
                </a:cxn>
                <a:cxn ang="0">
                  <a:pos x="84" y="0"/>
                </a:cxn>
              </a:cxnLst>
              <a:rect l="0" t="0" r="r" b="b"/>
              <a:pathLst>
                <a:path w="167" h="246">
                  <a:moveTo>
                    <a:pt x="84" y="0"/>
                  </a:moveTo>
                  <a:lnTo>
                    <a:pt x="0" y="114"/>
                  </a:lnTo>
                  <a:lnTo>
                    <a:pt x="43" y="114"/>
                  </a:lnTo>
                  <a:lnTo>
                    <a:pt x="43" y="246"/>
                  </a:lnTo>
                  <a:lnTo>
                    <a:pt x="129" y="246"/>
                  </a:lnTo>
                  <a:lnTo>
                    <a:pt x="129" y="114"/>
                  </a:lnTo>
                  <a:lnTo>
                    <a:pt x="167" y="114"/>
                  </a:lnTo>
                  <a:lnTo>
                    <a:pt x="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sp>
        <p:nvSpPr>
          <p:cNvPr id="51" name="Rectangle 50"/>
          <p:cNvSpPr/>
          <p:nvPr/>
        </p:nvSpPr>
        <p:spPr>
          <a:xfrm>
            <a:off x="3535680" y="2209800"/>
            <a:ext cx="274320" cy="173666"/>
          </a:xfrm>
          <a:prstGeom prst="rect">
            <a:avLst/>
          </a:prstGeom>
          <a:gradFill>
            <a:gsLst>
              <a:gs pos="0">
                <a:srgbClr val="FF3399"/>
              </a:gs>
              <a:gs pos="25000">
                <a:srgbClr val="FF6633"/>
              </a:gs>
              <a:gs pos="50000">
                <a:srgbClr val="FFFF00"/>
              </a:gs>
              <a:gs pos="75000">
                <a:srgbClr val="01A78F"/>
              </a:gs>
              <a:gs pos="100000">
                <a:srgbClr val="3366FF"/>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55" name="TextBox 54"/>
          <p:cNvSpPr txBox="1"/>
          <p:nvPr/>
        </p:nvSpPr>
        <p:spPr>
          <a:xfrm>
            <a:off x="5555040" y="1402595"/>
            <a:ext cx="3131760" cy="523220"/>
          </a:xfrm>
          <a:prstGeom prst="rect">
            <a:avLst/>
          </a:prstGeom>
          <a:noFill/>
        </p:spPr>
        <p:txBody>
          <a:bodyPr wrap="square" rtlCol="0">
            <a:spAutoFit/>
          </a:bodyPr>
          <a:lstStyle/>
          <a:p>
            <a:pPr marL="114300" lvl="1" indent="-114300" defTabSz="622300">
              <a:spcBef>
                <a:spcPct val="0"/>
              </a:spcBef>
              <a:buFontTx/>
              <a:buChar char="••"/>
            </a:pPr>
            <a:r>
              <a:rPr lang="en-US" sz="1400" dirty="0">
                <a:solidFill>
                  <a:srgbClr val="2A313D"/>
                </a:solidFill>
              </a:rPr>
              <a:t>Optical Express of super-channels for</a:t>
            </a:r>
          </a:p>
          <a:p>
            <a:pPr marL="287338" lvl="1" indent="-177800" defTabSz="622300">
              <a:spcBef>
                <a:spcPct val="0"/>
              </a:spcBef>
              <a:spcAft>
                <a:spcPts val="600"/>
              </a:spcAft>
            </a:pPr>
            <a:r>
              <a:rPr lang="en-US" sz="1400" dirty="0" err="1">
                <a:solidFill>
                  <a:srgbClr val="2A313D"/>
                </a:solidFill>
              </a:rPr>
              <a:t>CapEx</a:t>
            </a:r>
            <a:r>
              <a:rPr lang="en-US" sz="1400" dirty="0">
                <a:solidFill>
                  <a:srgbClr val="2A313D"/>
                </a:solidFill>
              </a:rPr>
              <a:t> savings</a:t>
            </a:r>
          </a:p>
        </p:txBody>
      </p:sp>
      <p:sp>
        <p:nvSpPr>
          <p:cNvPr id="54" name="Rectangle 53"/>
          <p:cNvSpPr/>
          <p:nvPr/>
        </p:nvSpPr>
        <p:spPr>
          <a:xfrm>
            <a:off x="0" y="5825896"/>
            <a:ext cx="9144000" cy="68397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2" algn="ctr" defTabSz="457200" fontAlgn="base">
              <a:spcAft>
                <a:spcPct val="0"/>
              </a:spcAft>
            </a:pPr>
            <a:r>
              <a:rPr lang="en-US" sz="2000" b="1" dirty="0">
                <a:solidFill>
                  <a:prstClr val="white"/>
                </a:solidFill>
              </a:rPr>
              <a:t>Multi-layer bandwidth </a:t>
            </a:r>
            <a:r>
              <a:rPr lang="en-US" sz="2000" b="1" dirty="0" err="1">
                <a:solidFill>
                  <a:prstClr val="white"/>
                </a:solidFill>
              </a:rPr>
              <a:t>mgmt</a:t>
            </a:r>
            <a:r>
              <a:rPr lang="en-US" sz="2000" b="1" dirty="0">
                <a:solidFill>
                  <a:prstClr val="white"/>
                </a:solidFill>
              </a:rPr>
              <a:t> provides options for </a:t>
            </a:r>
          </a:p>
          <a:p>
            <a:pPr marL="0" lvl="2" algn="ctr" defTabSz="457200" fontAlgn="base">
              <a:spcAft>
                <a:spcPct val="0"/>
              </a:spcAft>
            </a:pPr>
            <a:r>
              <a:rPr lang="en-US" sz="2000" b="1" dirty="0">
                <a:solidFill>
                  <a:prstClr val="white"/>
                </a:solidFill>
              </a:rPr>
              <a:t>optimizing mix of digital &amp; optical switching</a:t>
            </a:r>
          </a:p>
        </p:txBody>
      </p:sp>
      <p:sp>
        <p:nvSpPr>
          <p:cNvPr id="40" name="TextBox 39"/>
          <p:cNvSpPr txBox="1"/>
          <p:nvPr/>
        </p:nvSpPr>
        <p:spPr>
          <a:xfrm>
            <a:off x="921734" y="2164735"/>
            <a:ext cx="2091690" cy="307777"/>
          </a:xfrm>
          <a:prstGeom prst="rect">
            <a:avLst/>
          </a:prstGeom>
          <a:noFill/>
        </p:spPr>
        <p:txBody>
          <a:bodyPr wrap="square" rtlCol="0">
            <a:spAutoFit/>
          </a:bodyPr>
          <a:lstStyle/>
          <a:p>
            <a:pPr defTabSz="457200"/>
            <a:r>
              <a:rPr lang="en-US" sz="1400" b="1" dirty="0">
                <a:solidFill>
                  <a:srgbClr val="2A313D"/>
                </a:solidFill>
              </a:rPr>
              <a:t> Optical super-channels</a:t>
            </a:r>
          </a:p>
        </p:txBody>
      </p:sp>
    </p:spTree>
    <p:extLst>
      <p:ext uri="{BB962C8B-B14F-4D97-AF65-F5344CB8AC3E}">
        <p14:creationId xmlns:p14="http://schemas.microsoft.com/office/powerpoint/2010/main" val="3620807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2" descr="https://encrypted-tbn3.gstatic.com/images?q=tbn:ANd9GcQMLcuPMMJyskFpDyWY96ZHa6MaMRySc9wY2O--wzA2yG1tnH4z"/>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5668" y="1847851"/>
            <a:ext cx="8972592" cy="38566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991319" y="4359412"/>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Shared bandwidth, Transport layer</a:t>
            </a:r>
          </a:p>
        </p:txBody>
      </p:sp>
      <p:sp>
        <p:nvSpPr>
          <p:cNvPr id="11265" name="Rectangle 11264"/>
          <p:cNvSpPr/>
          <p:nvPr/>
        </p:nvSpPr>
        <p:spPr>
          <a:xfrm>
            <a:off x="48125" y="5088455"/>
            <a:ext cx="9038260" cy="1225259"/>
          </a:xfrm>
          <a:prstGeom prst="rect">
            <a:avLst/>
          </a:prstGeom>
          <a:solidFill>
            <a:schemeClr val="tx1">
              <a:alpha val="1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1400">
              <a:solidFill>
                <a:prstClr val="white"/>
              </a:solidFill>
            </a:endParaRPr>
          </a:p>
        </p:txBody>
      </p:sp>
      <p:sp>
        <p:nvSpPr>
          <p:cNvPr id="3" name="Title 2"/>
          <p:cNvSpPr>
            <a:spLocks noGrp="1"/>
          </p:cNvSpPr>
          <p:nvPr>
            <p:ph type="title"/>
          </p:nvPr>
        </p:nvSpPr>
        <p:spPr/>
        <p:txBody>
          <a:bodyPr>
            <a:normAutofit/>
          </a:bodyPr>
          <a:lstStyle/>
          <a:p>
            <a:r>
              <a:rPr lang="en-US" dirty="0"/>
              <a:t>Evolving Landscape for Network Resiliency</a:t>
            </a:r>
            <a:endParaRPr lang="en-US" dirty="0">
              <a:solidFill>
                <a:srgbClr val="FFC000"/>
              </a:solidFill>
            </a:endParaRPr>
          </a:p>
        </p:txBody>
      </p:sp>
      <p:sp>
        <p:nvSpPr>
          <p:cNvPr id="39" name="TextBox 38"/>
          <p:cNvSpPr txBox="1"/>
          <p:nvPr/>
        </p:nvSpPr>
        <p:spPr>
          <a:xfrm>
            <a:off x="2702236" y="5830288"/>
            <a:ext cx="4149423" cy="36933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r>
              <a:rPr lang="en-US" b="1" dirty="0">
                <a:solidFill>
                  <a:prstClr val="white"/>
                </a:solidFill>
              </a:rPr>
              <a:t>More Reliable</a:t>
            </a:r>
          </a:p>
        </p:txBody>
      </p:sp>
      <p:sp>
        <p:nvSpPr>
          <p:cNvPr id="55" name="TextBox 54"/>
          <p:cNvSpPr txBox="1"/>
          <p:nvPr/>
        </p:nvSpPr>
        <p:spPr>
          <a:xfrm>
            <a:off x="4837888" y="2100254"/>
            <a:ext cx="2013772"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Sub 50ms recovery on failure</a:t>
            </a:r>
          </a:p>
        </p:txBody>
      </p:sp>
      <p:sp>
        <p:nvSpPr>
          <p:cNvPr id="59" name="TextBox 58"/>
          <p:cNvSpPr txBox="1"/>
          <p:nvPr/>
        </p:nvSpPr>
        <p:spPr>
          <a:xfrm>
            <a:off x="2702237" y="3616487"/>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Multi-failure recovery scenarios</a:t>
            </a:r>
          </a:p>
        </p:txBody>
      </p:sp>
      <p:grpSp>
        <p:nvGrpSpPr>
          <p:cNvPr id="8" name="Group 7"/>
          <p:cNvGrpSpPr/>
          <p:nvPr/>
        </p:nvGrpSpPr>
        <p:grpSpPr>
          <a:xfrm>
            <a:off x="6979827" y="1168840"/>
            <a:ext cx="2007425" cy="707886"/>
            <a:chOff x="7057372" y="1380590"/>
            <a:chExt cx="2007425" cy="707886"/>
          </a:xfrm>
        </p:grpSpPr>
        <p:sp>
          <p:nvSpPr>
            <p:cNvPr id="10" name="TextBox 9"/>
            <p:cNvSpPr txBox="1"/>
            <p:nvPr/>
          </p:nvSpPr>
          <p:spPr>
            <a:xfrm>
              <a:off x="7057372" y="1380590"/>
              <a:ext cx="2007425" cy="707886"/>
            </a:xfrm>
            <a:prstGeom prst="rect">
              <a:avLst/>
            </a:prstGeom>
            <a:solidFill>
              <a:schemeClr val="bg1">
                <a:lumMod val="95000"/>
              </a:schemeClr>
            </a:solidFill>
            <a:ln w="28575">
              <a:solidFill>
                <a:schemeClr val="tx2">
                  <a:lumMod val="40000"/>
                  <a:lumOff val="60000"/>
                </a:schemeClr>
              </a:solidFill>
            </a:ln>
          </p:spPr>
          <p:txBody>
            <a:bodyPr wrap="square" rtlCol="0">
              <a:spAutoFit/>
            </a:bodyPr>
            <a:lstStyle/>
            <a:p>
              <a:pPr algn="ctr" defTabSz="457200"/>
              <a:r>
                <a:rPr lang="en-US" sz="2000" b="1" dirty="0">
                  <a:solidFill>
                    <a:srgbClr val="0070C0"/>
                  </a:solidFill>
                </a:rPr>
                <a:t>Minimal</a:t>
              </a:r>
            </a:p>
            <a:p>
              <a:pPr algn="ctr" defTabSz="457200"/>
              <a:r>
                <a:rPr lang="en-US" sz="2000" b="1" dirty="0">
                  <a:solidFill>
                    <a:srgbClr val="0070C0"/>
                  </a:solidFill>
                </a:rPr>
                <a:t>Costs</a:t>
              </a:r>
            </a:p>
          </p:txBody>
        </p:sp>
        <p:pic>
          <p:nvPicPr>
            <p:cNvPr id="11269" name="Picture 5" descr="C:\Users\pmahajan\AppData\Local\Microsoft\Windows\Temporary Internet Files\Content.IE5\B51TSB1G\MC90044131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flipH="1">
              <a:off x="7089523" y="1380590"/>
              <a:ext cx="359427" cy="3594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73" name="Group 11272"/>
          <p:cNvGrpSpPr/>
          <p:nvPr/>
        </p:nvGrpSpPr>
        <p:grpSpPr>
          <a:xfrm>
            <a:off x="106994" y="3610833"/>
            <a:ext cx="8889883" cy="528874"/>
            <a:chOff x="106994" y="3020283"/>
            <a:chExt cx="8889883" cy="528874"/>
          </a:xfrm>
        </p:grpSpPr>
        <p:sp>
          <p:nvSpPr>
            <p:cNvPr id="48" name="TextBox 47"/>
            <p:cNvSpPr txBox="1"/>
            <p:nvPr/>
          </p:nvSpPr>
          <p:spPr>
            <a:xfrm>
              <a:off x="106994" y="3020283"/>
              <a:ext cx="2457139" cy="523220"/>
            </a:xfrm>
            <a:prstGeom prst="rect">
              <a:avLst/>
            </a:prstGeom>
            <a:solidFill>
              <a:schemeClr val="accent2">
                <a:lumMod val="20000"/>
                <a:lumOff val="80000"/>
              </a:schemeClr>
            </a:solidFill>
            <a:ln w="28575">
              <a:solidFill>
                <a:schemeClr val="tx1">
                  <a:lumMod val="40000"/>
                  <a:lumOff val="60000"/>
                </a:schemeClr>
              </a:solidFill>
            </a:ln>
          </p:spPr>
          <p:txBody>
            <a:bodyPr wrap="square" rtlCol="0">
              <a:spAutoFit/>
            </a:bodyPr>
            <a:lstStyle/>
            <a:p>
              <a:pPr algn="r" defTabSz="457200"/>
              <a:r>
                <a:rPr lang="en-US" sz="1400" dirty="0">
                  <a:solidFill>
                    <a:srgbClr val="2A313D"/>
                  </a:solidFill>
                </a:rPr>
                <a:t>Packet IP/MPLS</a:t>
              </a:r>
              <a:r>
                <a:rPr lang="en-US" sz="1400" b="1" dirty="0">
                  <a:solidFill>
                    <a:srgbClr val="2A313D"/>
                  </a:solidFill>
                </a:rPr>
                <a:t>: MPLS Fast Re-Route (FRR)</a:t>
              </a:r>
            </a:p>
          </p:txBody>
        </p:sp>
        <p:sp>
          <p:nvSpPr>
            <p:cNvPr id="15" name="TextBox 14"/>
            <p:cNvSpPr txBox="1"/>
            <p:nvPr/>
          </p:nvSpPr>
          <p:spPr>
            <a:xfrm>
              <a:off x="4837888" y="3020283"/>
              <a:ext cx="2005558" cy="523220"/>
            </a:xfrm>
            <a:prstGeom prst="rect">
              <a:avLst/>
            </a:prstGeom>
            <a:solidFill>
              <a:srgbClr val="D6A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Sub 50ms for limited scenarios</a:t>
              </a:r>
            </a:p>
          </p:txBody>
        </p:sp>
        <p:sp>
          <p:nvSpPr>
            <p:cNvPr id="36" name="TextBox 35"/>
            <p:cNvSpPr txBox="1"/>
            <p:nvPr/>
          </p:nvSpPr>
          <p:spPr>
            <a:xfrm>
              <a:off x="2702236" y="3025937"/>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Multi-failure recovery scenarios</a:t>
              </a:r>
            </a:p>
          </p:txBody>
        </p:sp>
        <p:sp>
          <p:nvSpPr>
            <p:cNvPr id="54" name="TextBox 53"/>
            <p:cNvSpPr txBox="1"/>
            <p:nvPr/>
          </p:nvSpPr>
          <p:spPr>
            <a:xfrm>
              <a:off x="6991319" y="3020283"/>
              <a:ext cx="200555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Shared bandwidth,  Packet layer $$$</a:t>
              </a:r>
            </a:p>
          </p:txBody>
        </p:sp>
      </p:grpSp>
      <p:grpSp>
        <p:nvGrpSpPr>
          <p:cNvPr id="11275" name="Group 11274"/>
          <p:cNvGrpSpPr/>
          <p:nvPr/>
        </p:nvGrpSpPr>
        <p:grpSpPr>
          <a:xfrm>
            <a:off x="106994" y="5174666"/>
            <a:ext cx="8878391" cy="523220"/>
            <a:chOff x="106994" y="4860341"/>
            <a:chExt cx="8878391" cy="523220"/>
          </a:xfrm>
        </p:grpSpPr>
        <p:sp>
          <p:nvSpPr>
            <p:cNvPr id="49" name="TextBox 48"/>
            <p:cNvSpPr txBox="1"/>
            <p:nvPr/>
          </p:nvSpPr>
          <p:spPr>
            <a:xfrm>
              <a:off x="106994" y="4860341"/>
              <a:ext cx="2457139" cy="523220"/>
            </a:xfrm>
            <a:prstGeom prst="rect">
              <a:avLst/>
            </a:prstGeom>
            <a:solidFill>
              <a:schemeClr val="accent2">
                <a:lumMod val="20000"/>
                <a:lumOff val="80000"/>
              </a:schemeClr>
            </a:solidFill>
            <a:ln w="28575">
              <a:solidFill>
                <a:schemeClr val="tx1">
                  <a:lumMod val="40000"/>
                  <a:lumOff val="60000"/>
                </a:schemeClr>
              </a:solidFill>
            </a:ln>
          </p:spPr>
          <p:txBody>
            <a:bodyPr wrap="square" rtlCol="0">
              <a:spAutoFit/>
            </a:bodyPr>
            <a:lstStyle/>
            <a:p>
              <a:pPr algn="r" defTabSz="457200"/>
              <a:r>
                <a:rPr lang="en-US" sz="1400" dirty="0">
                  <a:solidFill>
                    <a:srgbClr val="2A313D"/>
                  </a:solidFill>
                </a:rPr>
                <a:t>Digital OTN</a:t>
              </a:r>
              <a:r>
                <a:rPr lang="en-US" sz="1400" b="1" dirty="0">
                  <a:solidFill>
                    <a:srgbClr val="2A313D"/>
                  </a:solidFill>
                </a:rPr>
                <a:t>: Hardware based Shared  Mesh Protection</a:t>
              </a:r>
            </a:p>
          </p:txBody>
        </p:sp>
        <p:sp>
          <p:nvSpPr>
            <p:cNvPr id="57" name="TextBox 56"/>
            <p:cNvSpPr txBox="1"/>
            <p:nvPr/>
          </p:nvSpPr>
          <p:spPr>
            <a:xfrm>
              <a:off x="4829613" y="4860341"/>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Sub 50ms recovery on failure</a:t>
              </a:r>
            </a:p>
          </p:txBody>
        </p:sp>
        <p:sp>
          <p:nvSpPr>
            <p:cNvPr id="60" name="TextBox 59"/>
            <p:cNvSpPr txBox="1"/>
            <p:nvPr/>
          </p:nvSpPr>
          <p:spPr>
            <a:xfrm>
              <a:off x="2702237" y="4860341"/>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Multi-failure recovery scenarios</a:t>
              </a:r>
            </a:p>
          </p:txBody>
        </p:sp>
        <p:sp>
          <p:nvSpPr>
            <p:cNvPr id="61" name="TextBox 60"/>
            <p:cNvSpPr txBox="1"/>
            <p:nvPr/>
          </p:nvSpPr>
          <p:spPr>
            <a:xfrm>
              <a:off x="6979827" y="4860341"/>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Shared bandwidth,  Transport layer</a:t>
              </a:r>
            </a:p>
          </p:txBody>
        </p:sp>
      </p:grpSp>
      <p:sp>
        <p:nvSpPr>
          <p:cNvPr id="69" name="TextBox 68"/>
          <p:cNvSpPr txBox="1"/>
          <p:nvPr/>
        </p:nvSpPr>
        <p:spPr>
          <a:xfrm>
            <a:off x="6979827" y="5830288"/>
            <a:ext cx="2005557" cy="369332"/>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defTabSz="457200"/>
            <a:r>
              <a:rPr lang="en-US" b="1" dirty="0">
                <a:solidFill>
                  <a:prstClr val="white"/>
                </a:solidFill>
              </a:rPr>
              <a:t>Less Cost</a:t>
            </a:r>
          </a:p>
        </p:txBody>
      </p:sp>
      <p:grpSp>
        <p:nvGrpSpPr>
          <p:cNvPr id="11270" name="Group 11269"/>
          <p:cNvGrpSpPr/>
          <p:nvPr/>
        </p:nvGrpSpPr>
        <p:grpSpPr>
          <a:xfrm>
            <a:off x="4809013" y="1168840"/>
            <a:ext cx="2036253" cy="707886"/>
            <a:chOff x="9462805" y="2430728"/>
            <a:chExt cx="2036253" cy="707886"/>
          </a:xfrm>
        </p:grpSpPr>
        <p:sp>
          <p:nvSpPr>
            <p:cNvPr id="81" name="TextBox 80"/>
            <p:cNvSpPr txBox="1"/>
            <p:nvPr/>
          </p:nvSpPr>
          <p:spPr>
            <a:xfrm>
              <a:off x="9485286" y="2430728"/>
              <a:ext cx="2013772" cy="707886"/>
            </a:xfrm>
            <a:prstGeom prst="rect">
              <a:avLst/>
            </a:prstGeom>
            <a:solidFill>
              <a:schemeClr val="bg1">
                <a:lumMod val="95000"/>
              </a:schemeClr>
            </a:solidFill>
            <a:ln w="28575">
              <a:solidFill>
                <a:schemeClr val="tx2">
                  <a:lumMod val="40000"/>
                  <a:lumOff val="60000"/>
                </a:schemeClr>
              </a:solidFill>
            </a:ln>
          </p:spPr>
          <p:txBody>
            <a:bodyPr wrap="square" rtlCol="0">
              <a:spAutoFit/>
            </a:bodyPr>
            <a:lstStyle/>
            <a:p>
              <a:pPr algn="ctr" defTabSz="457200"/>
              <a:r>
                <a:rPr lang="en-US" sz="2000" b="1" dirty="0">
                  <a:solidFill>
                    <a:srgbClr val="0070C0"/>
                  </a:solidFill>
                </a:rPr>
                <a:t>Fast </a:t>
              </a:r>
            </a:p>
            <a:p>
              <a:pPr algn="ctr" defTabSz="457200"/>
              <a:r>
                <a:rPr lang="en-US" sz="2000" b="1" dirty="0">
                  <a:solidFill>
                    <a:srgbClr val="0070C0"/>
                  </a:solidFill>
                </a:rPr>
                <a:t>Recovery</a:t>
              </a:r>
            </a:p>
          </p:txBody>
        </p:sp>
        <p:pic>
          <p:nvPicPr>
            <p:cNvPr id="2051" name="Picture 3" descr="C:\Users\pmahajan\AppData\Local\Microsoft\Windows\Temporary Internet Files\Content.IE5\IP2H5GU4\MC900441468[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462805" y="2495769"/>
              <a:ext cx="565777" cy="565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272" name="Group 11271"/>
          <p:cNvGrpSpPr/>
          <p:nvPr/>
        </p:nvGrpSpPr>
        <p:grpSpPr>
          <a:xfrm>
            <a:off x="106994" y="2100254"/>
            <a:ext cx="8889883" cy="523220"/>
            <a:chOff x="106994" y="2100254"/>
            <a:chExt cx="8889883" cy="523220"/>
          </a:xfrm>
        </p:grpSpPr>
        <p:sp>
          <p:nvSpPr>
            <p:cNvPr id="47" name="TextBox 46"/>
            <p:cNvSpPr txBox="1"/>
            <p:nvPr/>
          </p:nvSpPr>
          <p:spPr>
            <a:xfrm>
              <a:off x="106994" y="2100254"/>
              <a:ext cx="2457139" cy="523220"/>
            </a:xfrm>
            <a:prstGeom prst="rect">
              <a:avLst/>
            </a:prstGeom>
            <a:solidFill>
              <a:schemeClr val="accent2">
                <a:lumMod val="20000"/>
                <a:lumOff val="80000"/>
              </a:schemeClr>
            </a:solidFill>
            <a:ln w="28575">
              <a:solidFill>
                <a:schemeClr val="tx1">
                  <a:lumMod val="40000"/>
                  <a:lumOff val="60000"/>
                </a:schemeClr>
              </a:solidFill>
            </a:ln>
          </p:spPr>
          <p:txBody>
            <a:bodyPr wrap="square" rtlCol="0">
              <a:spAutoFit/>
            </a:bodyPr>
            <a:lstStyle/>
            <a:p>
              <a:pPr algn="r" defTabSz="457200"/>
              <a:r>
                <a:rPr lang="en-US" sz="1400" dirty="0">
                  <a:solidFill>
                    <a:srgbClr val="2A313D"/>
                  </a:solidFill>
                </a:rPr>
                <a:t>SONET/SDH/ETH/OTN</a:t>
              </a:r>
              <a:r>
                <a:rPr lang="en-US" sz="1400" b="1" dirty="0">
                  <a:solidFill>
                    <a:srgbClr val="2A313D"/>
                  </a:solidFill>
                </a:rPr>
                <a:t>: 1+1 Protection</a:t>
              </a:r>
            </a:p>
          </p:txBody>
        </p:sp>
        <p:sp>
          <p:nvSpPr>
            <p:cNvPr id="51" name="TextBox 50"/>
            <p:cNvSpPr txBox="1"/>
            <p:nvPr/>
          </p:nvSpPr>
          <p:spPr>
            <a:xfrm>
              <a:off x="2702237" y="2100254"/>
              <a:ext cx="200555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Single failure recovery scenario</a:t>
              </a:r>
            </a:p>
          </p:txBody>
        </p:sp>
        <p:sp>
          <p:nvSpPr>
            <p:cNvPr id="52" name="TextBox 51"/>
            <p:cNvSpPr txBox="1"/>
            <p:nvPr/>
          </p:nvSpPr>
          <p:spPr>
            <a:xfrm>
              <a:off x="6991319" y="2100254"/>
              <a:ext cx="200555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Dedicated backup resource</a:t>
              </a:r>
            </a:p>
          </p:txBody>
        </p:sp>
        <p:sp>
          <p:nvSpPr>
            <p:cNvPr id="85" name="TextBox 84"/>
            <p:cNvSpPr txBox="1"/>
            <p:nvPr/>
          </p:nvSpPr>
          <p:spPr>
            <a:xfrm>
              <a:off x="4837888" y="2100254"/>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Sub 50ms recovery on failure</a:t>
              </a:r>
            </a:p>
          </p:txBody>
        </p:sp>
      </p:grpSp>
      <p:grpSp>
        <p:nvGrpSpPr>
          <p:cNvPr id="11274" name="Group 11273"/>
          <p:cNvGrpSpPr/>
          <p:nvPr/>
        </p:nvGrpSpPr>
        <p:grpSpPr>
          <a:xfrm>
            <a:off x="106994" y="4359412"/>
            <a:ext cx="8889883" cy="523220"/>
            <a:chOff x="106994" y="3940312"/>
            <a:chExt cx="8889883" cy="523220"/>
          </a:xfrm>
        </p:grpSpPr>
        <p:sp>
          <p:nvSpPr>
            <p:cNvPr id="45" name="TextBox 44"/>
            <p:cNvSpPr txBox="1"/>
            <p:nvPr/>
          </p:nvSpPr>
          <p:spPr>
            <a:xfrm>
              <a:off x="106994" y="3940312"/>
              <a:ext cx="2457139" cy="523220"/>
            </a:xfrm>
            <a:prstGeom prst="rect">
              <a:avLst/>
            </a:prstGeom>
            <a:solidFill>
              <a:schemeClr val="accent2">
                <a:lumMod val="20000"/>
                <a:lumOff val="80000"/>
              </a:schemeClr>
            </a:solidFill>
            <a:ln w="28575">
              <a:solidFill>
                <a:schemeClr val="tx1">
                  <a:lumMod val="40000"/>
                  <a:lumOff val="60000"/>
                </a:schemeClr>
              </a:solidFill>
            </a:ln>
          </p:spPr>
          <p:txBody>
            <a:bodyPr wrap="square" rtlCol="0">
              <a:spAutoFit/>
            </a:bodyPr>
            <a:lstStyle/>
            <a:p>
              <a:pPr algn="r" defTabSz="457200"/>
              <a:r>
                <a:rPr lang="en-US" sz="1400" dirty="0">
                  <a:solidFill>
                    <a:srgbClr val="2A313D"/>
                  </a:solidFill>
                </a:rPr>
                <a:t>Digital </a:t>
              </a:r>
              <a:r>
                <a:rPr lang="en-US" sz="1400" b="1" dirty="0">
                  <a:solidFill>
                    <a:srgbClr val="2A313D"/>
                  </a:solidFill>
                </a:rPr>
                <a:t>: Software Mesh Restoration</a:t>
              </a:r>
            </a:p>
          </p:txBody>
        </p:sp>
        <p:sp>
          <p:nvSpPr>
            <p:cNvPr id="56" name="TextBox 55"/>
            <p:cNvSpPr txBox="1"/>
            <p:nvPr/>
          </p:nvSpPr>
          <p:spPr>
            <a:xfrm>
              <a:off x="4837888" y="3940312"/>
              <a:ext cx="200555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Up to a few seconds recovery on failure</a:t>
              </a:r>
            </a:p>
          </p:txBody>
        </p:sp>
        <p:sp>
          <p:nvSpPr>
            <p:cNvPr id="84" name="TextBox 83"/>
            <p:cNvSpPr txBox="1"/>
            <p:nvPr/>
          </p:nvSpPr>
          <p:spPr>
            <a:xfrm>
              <a:off x="2708718" y="3940312"/>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Multi-failure recovery scenarios</a:t>
              </a:r>
            </a:p>
          </p:txBody>
        </p:sp>
        <p:sp>
          <p:nvSpPr>
            <p:cNvPr id="86" name="TextBox 85"/>
            <p:cNvSpPr txBox="1"/>
            <p:nvPr/>
          </p:nvSpPr>
          <p:spPr>
            <a:xfrm>
              <a:off x="6991319" y="3940312"/>
              <a:ext cx="2005558"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Shared bandwidth, Transport layer</a:t>
              </a:r>
            </a:p>
          </p:txBody>
        </p:sp>
      </p:grpSp>
      <p:grpSp>
        <p:nvGrpSpPr>
          <p:cNvPr id="2" name="Group 1"/>
          <p:cNvGrpSpPr/>
          <p:nvPr/>
        </p:nvGrpSpPr>
        <p:grpSpPr>
          <a:xfrm>
            <a:off x="2702236" y="1168840"/>
            <a:ext cx="2005558" cy="707886"/>
            <a:chOff x="1069312" y="1681264"/>
            <a:chExt cx="2005558" cy="707886"/>
          </a:xfrm>
        </p:grpSpPr>
        <p:sp>
          <p:nvSpPr>
            <p:cNvPr id="42" name="TextBox 41"/>
            <p:cNvSpPr txBox="1"/>
            <p:nvPr/>
          </p:nvSpPr>
          <p:spPr>
            <a:xfrm>
              <a:off x="1069312" y="1681264"/>
              <a:ext cx="2005558" cy="707886"/>
            </a:xfrm>
            <a:prstGeom prst="rect">
              <a:avLst/>
            </a:prstGeom>
            <a:solidFill>
              <a:schemeClr val="bg1">
                <a:lumMod val="95000"/>
              </a:schemeClr>
            </a:solidFill>
            <a:ln w="28575">
              <a:solidFill>
                <a:schemeClr val="tx2">
                  <a:lumMod val="40000"/>
                  <a:lumOff val="60000"/>
                </a:schemeClr>
              </a:solidFill>
            </a:ln>
          </p:spPr>
          <p:txBody>
            <a:bodyPr wrap="square" rtlCol="0">
              <a:spAutoFit/>
            </a:bodyPr>
            <a:lstStyle/>
            <a:p>
              <a:pPr algn="ctr" defTabSz="457200"/>
              <a:r>
                <a:rPr lang="en-US" sz="2000" b="1" dirty="0">
                  <a:solidFill>
                    <a:srgbClr val="0070C0"/>
                  </a:solidFill>
                </a:rPr>
                <a:t>Multi-failure backups</a:t>
              </a:r>
            </a:p>
          </p:txBody>
        </p:sp>
        <p:pic>
          <p:nvPicPr>
            <p:cNvPr id="43" name="Picture 7" descr="https://encrypted-tbn3.gstatic.com/images?q=tbn:ANd9GcRNPcEeBs-sf1qGrZw0-aql50fTyjNKEUV-w4BeifqhyThk_Fet"/>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4938" b="95885" l="9662" r="89372"/>
                      </a14:imgEffect>
                    </a14:imgLayer>
                  </a14:imgProps>
                </a:ext>
                <a:ext uri="{28A0092B-C50C-407E-A947-70E740481C1C}">
                  <a14:useLocalDpi xmlns:a14="http://schemas.microsoft.com/office/drawing/2010/main" val="0"/>
                </a:ext>
              </a:extLst>
            </a:blip>
            <a:srcRect/>
            <a:stretch>
              <a:fillRect/>
            </a:stretch>
          </p:blipFill>
          <p:spPr bwMode="auto">
            <a:xfrm>
              <a:off x="1091097" y="1791767"/>
              <a:ext cx="312115" cy="3663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https://encrypted-tbn3.gstatic.com/images?q=tbn:ANd9GcRNPcEeBs-sf1qGrZw0-aql50fTyjNKEUV-w4BeifqhyThk_Fet"/>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4938" b="95885" l="9662" r="89372"/>
                      </a14:imgEffect>
                    </a14:imgLayer>
                  </a14:imgProps>
                </a:ext>
                <a:ext uri="{28A0092B-C50C-407E-A947-70E740481C1C}">
                  <a14:useLocalDpi xmlns:a14="http://schemas.microsoft.com/office/drawing/2010/main" val="0"/>
                </a:ext>
              </a:extLst>
            </a:blip>
            <a:srcRect/>
            <a:stretch>
              <a:fillRect/>
            </a:stretch>
          </p:blipFill>
          <p:spPr bwMode="auto">
            <a:xfrm>
              <a:off x="1166495" y="1912250"/>
              <a:ext cx="312115" cy="366396"/>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p:cNvSpPr txBox="1"/>
          <p:nvPr/>
        </p:nvSpPr>
        <p:spPr>
          <a:xfrm>
            <a:off x="4847413" y="2843204"/>
            <a:ext cx="2013772" cy="523220"/>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Sub 50ms recovery on failure</a:t>
            </a:r>
          </a:p>
        </p:txBody>
      </p:sp>
      <p:grpSp>
        <p:nvGrpSpPr>
          <p:cNvPr id="46" name="Group 45"/>
          <p:cNvGrpSpPr/>
          <p:nvPr/>
        </p:nvGrpSpPr>
        <p:grpSpPr>
          <a:xfrm>
            <a:off x="116519" y="2843204"/>
            <a:ext cx="8889883" cy="523220"/>
            <a:chOff x="106994" y="2100254"/>
            <a:chExt cx="8889883" cy="523220"/>
          </a:xfrm>
        </p:grpSpPr>
        <p:sp>
          <p:nvSpPr>
            <p:cNvPr id="50" name="TextBox 49"/>
            <p:cNvSpPr txBox="1"/>
            <p:nvPr/>
          </p:nvSpPr>
          <p:spPr>
            <a:xfrm>
              <a:off x="106994" y="2100254"/>
              <a:ext cx="2457139" cy="523220"/>
            </a:xfrm>
            <a:prstGeom prst="rect">
              <a:avLst/>
            </a:prstGeom>
            <a:solidFill>
              <a:schemeClr val="accent2">
                <a:lumMod val="20000"/>
                <a:lumOff val="80000"/>
              </a:schemeClr>
            </a:solidFill>
            <a:ln w="28575">
              <a:solidFill>
                <a:schemeClr val="tx1">
                  <a:lumMod val="40000"/>
                  <a:lumOff val="60000"/>
                </a:schemeClr>
              </a:solidFill>
            </a:ln>
          </p:spPr>
          <p:txBody>
            <a:bodyPr wrap="square" rtlCol="0">
              <a:spAutoFit/>
            </a:bodyPr>
            <a:lstStyle/>
            <a:p>
              <a:pPr algn="r" defTabSz="457200"/>
              <a:r>
                <a:rPr lang="en-US" sz="1400" dirty="0">
                  <a:solidFill>
                    <a:srgbClr val="2A313D"/>
                  </a:solidFill>
                </a:rPr>
                <a:t>   Optical Link Protection</a:t>
              </a:r>
              <a:r>
                <a:rPr lang="en-US" sz="1400" b="1" dirty="0">
                  <a:solidFill>
                    <a:srgbClr val="2A313D"/>
                  </a:solidFill>
                </a:rPr>
                <a:t>: 1+1 Protection</a:t>
              </a:r>
            </a:p>
          </p:txBody>
        </p:sp>
        <p:sp>
          <p:nvSpPr>
            <p:cNvPr id="58" name="TextBox 57"/>
            <p:cNvSpPr txBox="1"/>
            <p:nvPr/>
          </p:nvSpPr>
          <p:spPr>
            <a:xfrm>
              <a:off x="2702237" y="2100254"/>
              <a:ext cx="200555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defTabSz="457200"/>
              <a:r>
                <a:rPr lang="en-US" sz="1400" dirty="0">
                  <a:solidFill>
                    <a:prstClr val="white"/>
                  </a:solidFill>
                </a:rPr>
                <a:t>Single OLOS failure recovery scenario</a:t>
              </a:r>
            </a:p>
          </p:txBody>
        </p:sp>
        <p:sp>
          <p:nvSpPr>
            <p:cNvPr id="62" name="TextBox 61"/>
            <p:cNvSpPr txBox="1"/>
            <p:nvPr/>
          </p:nvSpPr>
          <p:spPr>
            <a:xfrm>
              <a:off x="6991319" y="2100254"/>
              <a:ext cx="2005558" cy="523220"/>
            </a:xfrm>
            <a:prstGeom prst="rect">
              <a:avLst/>
            </a:prstGeom>
            <a:solidFill>
              <a:srgbClr val="D6A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ctr">
                <a:defRPr sz="1400">
                  <a:solidFill>
                    <a:schemeClr val="bg1"/>
                  </a:solidFill>
                </a:defRPr>
              </a:lvl1pPr>
            </a:lstStyle>
            <a:p>
              <a:pPr defTabSz="457200"/>
              <a:r>
                <a:rPr lang="en-US" dirty="0">
                  <a:solidFill>
                    <a:prstClr val="white"/>
                  </a:solidFill>
                </a:rPr>
                <a:t>Dedicated backup Fiber Link</a:t>
              </a:r>
            </a:p>
          </p:txBody>
        </p:sp>
        <p:sp>
          <p:nvSpPr>
            <p:cNvPr id="63" name="TextBox 62"/>
            <p:cNvSpPr txBox="1"/>
            <p:nvPr/>
          </p:nvSpPr>
          <p:spPr>
            <a:xfrm>
              <a:off x="4837888" y="2100254"/>
              <a:ext cx="2005558" cy="523220"/>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defPPr>
                <a:defRPr lang="en-US"/>
              </a:defPPr>
              <a:lvl1pPr algn="ctr">
                <a:defRPr sz="1400">
                  <a:solidFill>
                    <a:schemeClr val="bg1"/>
                  </a:solidFill>
                </a:defRPr>
              </a:lvl1pPr>
            </a:lstStyle>
            <a:p>
              <a:pPr defTabSz="457200"/>
              <a:r>
                <a:rPr lang="en-US" dirty="0">
                  <a:solidFill>
                    <a:prstClr val="white"/>
                  </a:solidFill>
                </a:rPr>
                <a:t>Up to a few seconds recovery on failure</a:t>
              </a:r>
            </a:p>
          </p:txBody>
        </p:sp>
      </p:grpSp>
    </p:spTree>
    <p:extLst>
      <p:ext uri="{BB962C8B-B14F-4D97-AF65-F5344CB8AC3E}">
        <p14:creationId xmlns:p14="http://schemas.microsoft.com/office/powerpoint/2010/main" val="7200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272"/>
                                        </p:tgtEl>
                                        <p:attrNameLst>
                                          <p:attrName>style.visibility</p:attrName>
                                        </p:attrNameLst>
                                      </p:cBhvr>
                                      <p:to>
                                        <p:strVal val="visible"/>
                                      </p:to>
                                    </p:set>
                                    <p:animEffect transition="in" filter="wipe(left)">
                                      <p:cBhvr>
                                        <p:cTn id="7" dur="500"/>
                                        <p:tgtEl>
                                          <p:spTgt spid="112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273"/>
                                        </p:tgtEl>
                                        <p:attrNameLst>
                                          <p:attrName>style.visibility</p:attrName>
                                        </p:attrNameLst>
                                      </p:cBhvr>
                                      <p:to>
                                        <p:strVal val="visible"/>
                                      </p:to>
                                    </p:set>
                                    <p:animEffect transition="in" filter="wipe(left)">
                                      <p:cBhvr>
                                        <p:cTn id="17" dur="500"/>
                                        <p:tgtEl>
                                          <p:spTgt spid="112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274"/>
                                        </p:tgtEl>
                                        <p:attrNameLst>
                                          <p:attrName>style.visibility</p:attrName>
                                        </p:attrNameLst>
                                      </p:cBhvr>
                                      <p:to>
                                        <p:strVal val="visible"/>
                                      </p:to>
                                    </p:set>
                                    <p:animEffect transition="in" filter="wipe(left)">
                                      <p:cBhvr>
                                        <p:cTn id="22" dur="500"/>
                                        <p:tgtEl>
                                          <p:spTgt spid="1127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grpId="0" nodeType="afterEffect">
                                  <p:stCondLst>
                                    <p:cond delay="0"/>
                                  </p:stCondLst>
                                  <p:childTnLst>
                                    <p:animMotion origin="layout" path="M 0.00052 7.40741E-7 L -0.00087 0.2294 " pathEditMode="relative" rAng="0" ptsTypes="AA">
                                      <p:cBhvr>
                                        <p:cTn id="29" dur="1000" fill="hold"/>
                                        <p:tgtEl>
                                          <p:spTgt spid="59"/>
                                        </p:tgtEl>
                                        <p:attrNameLst>
                                          <p:attrName>ppt_x</p:attrName>
                                          <p:attrName>ppt_y</p:attrName>
                                        </p:attrNameLst>
                                      </p:cBhvr>
                                      <p:rCtr x="-69" y="11458"/>
                                    </p:animMotion>
                                  </p:childTnLst>
                                </p:cTn>
                              </p:par>
                            </p:childTnLst>
                          </p:cTn>
                        </p:par>
                        <p:par>
                          <p:cTn id="30" fill="hold">
                            <p:stCondLst>
                              <p:cond delay="1000"/>
                            </p:stCondLst>
                            <p:childTnLst>
                              <p:par>
                                <p:cTn id="31" presetID="1" presetClass="entr" presetSubtype="0" fill="hold" grpId="1" nodeType="after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par>
                          <p:cTn id="33" fill="hold">
                            <p:stCondLst>
                              <p:cond delay="1000"/>
                            </p:stCondLst>
                            <p:childTnLst>
                              <p:par>
                                <p:cTn id="34" presetID="42" presetClass="path" presetSubtype="0" accel="50000" decel="50000" fill="hold" grpId="0" nodeType="afterEffect">
                                  <p:stCondLst>
                                    <p:cond delay="0"/>
                                  </p:stCondLst>
                                  <p:childTnLst>
                                    <p:animMotion origin="layout" path="M -2.5E-6 -4.44444E-6 L -0.00156 0.45162 " pathEditMode="relative" rAng="0" ptsTypes="AA">
                                      <p:cBhvr>
                                        <p:cTn id="35" dur="1000" fill="hold"/>
                                        <p:tgtEl>
                                          <p:spTgt spid="55"/>
                                        </p:tgtEl>
                                        <p:attrNameLst>
                                          <p:attrName>ppt_x</p:attrName>
                                          <p:attrName>ppt_y</p:attrName>
                                        </p:attrNameLst>
                                      </p:cBhvr>
                                      <p:rCtr x="-87" y="22569"/>
                                    </p:animMotion>
                                  </p:childTnLst>
                                </p:cTn>
                              </p:par>
                            </p:childTnLst>
                          </p:cTn>
                        </p:par>
                        <p:par>
                          <p:cTn id="36" fill="hold">
                            <p:stCondLst>
                              <p:cond delay="2000"/>
                            </p:stCondLst>
                            <p:childTnLst>
                              <p:par>
                                <p:cTn id="37" presetID="1" presetClass="entr" presetSubtype="0" fill="hold" grpId="1" nodeType="after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par>
                          <p:cTn id="39" fill="hold">
                            <p:stCondLst>
                              <p:cond delay="2000"/>
                            </p:stCondLst>
                            <p:childTnLst>
                              <p:par>
                                <p:cTn id="40" presetID="42" presetClass="path" presetSubtype="0" accel="50000" decel="50000" fill="hold" grpId="0" nodeType="afterEffect">
                                  <p:stCondLst>
                                    <p:cond delay="0"/>
                                  </p:stCondLst>
                                  <p:childTnLst>
                                    <p:animMotion origin="layout" path="M -1.94444E-6 -2.59259E-6 L 0.00104 0.11968 " pathEditMode="relative" rAng="0" ptsTypes="AA">
                                      <p:cBhvr>
                                        <p:cTn id="41" dur="1000" fill="hold"/>
                                        <p:tgtEl>
                                          <p:spTgt spid="53"/>
                                        </p:tgtEl>
                                        <p:attrNameLst>
                                          <p:attrName>ppt_x</p:attrName>
                                          <p:attrName>ppt_y</p:attrName>
                                        </p:attrNameLst>
                                      </p:cBhvr>
                                      <p:rCtr x="52" y="5972"/>
                                    </p:animMotion>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11275"/>
                                        </p:tgtEl>
                                        <p:attrNameLst>
                                          <p:attrName>style.visibility</p:attrName>
                                        </p:attrNameLst>
                                      </p:cBhvr>
                                      <p:to>
                                        <p:strVal val="visible"/>
                                      </p:to>
                                    </p:set>
                                    <p:animEffect transition="in" filter="wipe(left)">
                                      <p:cBhvr>
                                        <p:cTn id="45" dur="500"/>
                                        <p:tgtEl>
                                          <p:spTgt spid="11275"/>
                                        </p:tgtEl>
                                      </p:cBhvr>
                                    </p:animEffect>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250"/>
                                        <p:tgtEl>
                                          <p:spTgt spid="39"/>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Effect transition="in" filter="wipe(left)">
                                      <p:cBhvr>
                                        <p:cTn id="53" dur="250"/>
                                        <p:tgtEl>
                                          <p:spTgt spid="69"/>
                                        </p:tgtEl>
                                      </p:cBhvr>
                                    </p:animEffect>
                                  </p:childTnLst>
                                </p:cTn>
                              </p:par>
                            </p:childTnLst>
                          </p:cTn>
                        </p:par>
                        <p:par>
                          <p:cTn id="54" fill="hold">
                            <p:stCondLst>
                              <p:cond delay="4000"/>
                            </p:stCondLst>
                            <p:childTnLst>
                              <p:par>
                                <p:cTn id="55" presetID="22" presetClass="entr" presetSubtype="8" fill="hold" grpId="0" nodeType="afterEffect">
                                  <p:stCondLst>
                                    <p:cond delay="250"/>
                                  </p:stCondLst>
                                  <p:childTnLst>
                                    <p:set>
                                      <p:cBhvr>
                                        <p:cTn id="56" dur="1" fill="hold">
                                          <p:stCondLst>
                                            <p:cond delay="0"/>
                                          </p:stCondLst>
                                        </p:cTn>
                                        <p:tgtEl>
                                          <p:spTgt spid="11265"/>
                                        </p:tgtEl>
                                        <p:attrNameLst>
                                          <p:attrName>style.visibility</p:attrName>
                                        </p:attrNameLst>
                                      </p:cBhvr>
                                      <p:to>
                                        <p:strVal val="visible"/>
                                      </p:to>
                                    </p:set>
                                    <p:animEffect transition="in" filter="wipe(left)">
                                      <p:cBhvr>
                                        <p:cTn id="57" dur="500"/>
                                        <p:tgtEl>
                                          <p:spTgt spid="11265"/>
                                        </p:tgtEl>
                                      </p:cBhvr>
                                    </p:animEffect>
                                  </p:childTnLst>
                                </p:cTn>
                              </p:par>
                            </p:childTnLst>
                          </p:cTn>
                        </p:par>
                        <p:par>
                          <p:cTn id="58" fill="hold">
                            <p:stCondLst>
                              <p:cond delay="4750"/>
                            </p:stCondLst>
                            <p:childTnLst>
                              <p:par>
                                <p:cTn id="59" presetID="1" presetClass="entr" presetSubtype="0"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11265" grpId="0" animBg="1"/>
      <p:bldP spid="39" grpId="0" animBg="1"/>
      <p:bldP spid="55" grpId="0" animBg="1"/>
      <p:bldP spid="55" grpId="1" animBg="1"/>
      <p:bldP spid="59" grpId="0" animBg="1"/>
      <p:bldP spid="59" grpId="1" animBg="1"/>
      <p:bldP spid="69"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6" name="Group 667"/>
          <p:cNvGrpSpPr/>
          <p:nvPr/>
        </p:nvGrpSpPr>
        <p:grpSpPr>
          <a:xfrm>
            <a:off x="1450238" y="2195130"/>
            <a:ext cx="6477000" cy="1447798"/>
            <a:chOff x="1371600" y="1752600"/>
            <a:chExt cx="6553200" cy="2057400"/>
          </a:xfrm>
          <a:solidFill>
            <a:schemeClr val="accent3">
              <a:lumMod val="20000"/>
              <a:lumOff val="80000"/>
            </a:schemeClr>
          </a:solidFill>
        </p:grpSpPr>
        <p:sp>
          <p:nvSpPr>
            <p:cNvPr id="247" name="Cloud Callout 246"/>
            <p:cNvSpPr/>
            <p:nvPr/>
          </p:nvSpPr>
          <p:spPr>
            <a:xfrm rot="10800000">
              <a:off x="13716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8" name="Cloud Callout 247"/>
            <p:cNvSpPr/>
            <p:nvPr/>
          </p:nvSpPr>
          <p:spPr>
            <a:xfrm flipV="1">
              <a:off x="14478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49" name="Group 93"/>
            <p:cNvGrpSpPr/>
            <p:nvPr/>
          </p:nvGrpSpPr>
          <p:grpSpPr>
            <a:xfrm flipV="1">
              <a:off x="1447800" y="1752600"/>
              <a:ext cx="6477000" cy="2057400"/>
              <a:chOff x="1524000" y="1905000"/>
              <a:chExt cx="6477000" cy="2057400"/>
            </a:xfrm>
            <a:grpFill/>
          </p:grpSpPr>
          <p:sp>
            <p:nvSpPr>
              <p:cNvPr id="250" name="Cloud Callout 249"/>
              <p:cNvSpPr/>
              <p:nvPr/>
            </p:nvSpPr>
            <p:spPr>
              <a:xfrm rot="10800000">
                <a:off x="15240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1" name="Cloud Callout 250"/>
              <p:cNvSpPr/>
              <p:nvPr/>
            </p:nvSpPr>
            <p:spPr>
              <a:xfrm flipV="1">
                <a:off x="16002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grpSp>
        <p:nvGrpSpPr>
          <p:cNvPr id="239" name="Group 667"/>
          <p:cNvGrpSpPr/>
          <p:nvPr/>
        </p:nvGrpSpPr>
        <p:grpSpPr>
          <a:xfrm>
            <a:off x="815224" y="4328728"/>
            <a:ext cx="7264414" cy="1447800"/>
            <a:chOff x="1371600" y="1752600"/>
            <a:chExt cx="6553200" cy="2057400"/>
          </a:xfrm>
          <a:solidFill>
            <a:schemeClr val="accent2">
              <a:lumMod val="20000"/>
              <a:lumOff val="80000"/>
            </a:schemeClr>
          </a:solidFill>
        </p:grpSpPr>
        <p:sp>
          <p:nvSpPr>
            <p:cNvPr id="240" name="Cloud Callout 239"/>
            <p:cNvSpPr/>
            <p:nvPr/>
          </p:nvSpPr>
          <p:spPr>
            <a:xfrm rot="10800000">
              <a:off x="13716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1" name="Cloud Callout 240"/>
            <p:cNvSpPr/>
            <p:nvPr/>
          </p:nvSpPr>
          <p:spPr>
            <a:xfrm flipV="1">
              <a:off x="14478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42" name="Group 93"/>
            <p:cNvGrpSpPr/>
            <p:nvPr/>
          </p:nvGrpSpPr>
          <p:grpSpPr>
            <a:xfrm flipV="1">
              <a:off x="1447800" y="1752600"/>
              <a:ext cx="6477000" cy="2057400"/>
              <a:chOff x="1524000" y="1905000"/>
              <a:chExt cx="6477000" cy="2057400"/>
            </a:xfrm>
            <a:grpFill/>
          </p:grpSpPr>
          <p:sp>
            <p:nvSpPr>
              <p:cNvPr id="243" name="Cloud Callout 242"/>
              <p:cNvSpPr/>
              <p:nvPr/>
            </p:nvSpPr>
            <p:spPr>
              <a:xfrm rot="10800000">
                <a:off x="15240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4" name="Cloud Callout 243"/>
              <p:cNvSpPr/>
              <p:nvPr/>
            </p:nvSpPr>
            <p:spPr>
              <a:xfrm flipV="1">
                <a:off x="16002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sp>
        <p:nvSpPr>
          <p:cNvPr id="245" name="TextBox 244"/>
          <p:cNvSpPr txBox="1"/>
          <p:nvPr/>
        </p:nvSpPr>
        <p:spPr>
          <a:xfrm>
            <a:off x="762000" y="4830167"/>
            <a:ext cx="1548900" cy="369332"/>
          </a:xfrm>
          <a:prstGeom prst="rect">
            <a:avLst/>
          </a:prstGeom>
          <a:noFill/>
        </p:spPr>
        <p:txBody>
          <a:bodyPr wrap="square" rtlCol="0">
            <a:spAutoFit/>
          </a:bodyPr>
          <a:lstStyle/>
          <a:p>
            <a:pPr algn="ctr" defTabSz="457200"/>
            <a:r>
              <a:rPr lang="en-US" b="1" dirty="0">
                <a:solidFill>
                  <a:srgbClr val="002060"/>
                </a:solidFill>
              </a:rPr>
              <a:t>Transport</a:t>
            </a:r>
          </a:p>
        </p:txBody>
      </p:sp>
      <p:cxnSp>
        <p:nvCxnSpPr>
          <p:cNvPr id="191" name="Straight Connector 190"/>
          <p:cNvCxnSpPr/>
          <p:nvPr/>
        </p:nvCxnSpPr>
        <p:spPr>
          <a:xfrm>
            <a:off x="2329964" y="3411882"/>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2711031" y="2795976"/>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312126" y="2754145"/>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952089" y="3287208"/>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6650256" y="3456440"/>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966811" y="2569029"/>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H="1">
            <a:off x="5025372" y="4849081"/>
            <a:ext cx="765828" cy="631707"/>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2865743" y="4849081"/>
            <a:ext cx="489995" cy="631707"/>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4344249" y="4778493"/>
            <a:ext cx="489995" cy="631707"/>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a:endCxn id="124" idx="1"/>
          </p:cNvCxnSpPr>
          <p:nvPr/>
        </p:nvCxnSpPr>
        <p:spPr>
          <a:xfrm>
            <a:off x="4370119" y="2679601"/>
            <a:ext cx="346699" cy="376837"/>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7" name="Freeform 176"/>
          <p:cNvSpPr/>
          <p:nvPr/>
        </p:nvSpPr>
        <p:spPr>
          <a:xfrm>
            <a:off x="1733939" y="4778493"/>
            <a:ext cx="5733662" cy="772885"/>
          </a:xfrm>
          <a:custGeom>
            <a:avLst/>
            <a:gdLst>
              <a:gd name="connsiteX0" fmla="*/ 424543 w 4724400"/>
              <a:gd name="connsiteY0" fmla="*/ 0 h 772885"/>
              <a:gd name="connsiteX1" fmla="*/ 4724400 w 4724400"/>
              <a:gd name="connsiteY1" fmla="*/ 0 h 772885"/>
              <a:gd name="connsiteX2" fmla="*/ 4484915 w 4724400"/>
              <a:gd name="connsiteY2" fmla="*/ 772885 h 772885"/>
              <a:gd name="connsiteX3" fmla="*/ 0 w 4724400"/>
              <a:gd name="connsiteY3" fmla="*/ 772885 h 772885"/>
              <a:gd name="connsiteX4" fmla="*/ 424543 w 4724400"/>
              <a:gd name="connsiteY4" fmla="*/ 0 h 77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72885">
                <a:moveTo>
                  <a:pt x="424543" y="0"/>
                </a:moveTo>
                <a:lnTo>
                  <a:pt x="4724400" y="0"/>
                </a:lnTo>
                <a:lnTo>
                  <a:pt x="4484915" y="772885"/>
                </a:lnTo>
                <a:lnTo>
                  <a:pt x="0" y="772885"/>
                </a:lnTo>
                <a:lnTo>
                  <a:pt x="424543" y="0"/>
                </a:lnTo>
                <a:close/>
              </a:path>
            </a:pathLst>
          </a:custGeom>
          <a:noFill/>
          <a:ln w="285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76" name="Freeform 175"/>
          <p:cNvSpPr/>
          <p:nvPr/>
        </p:nvSpPr>
        <p:spPr>
          <a:xfrm>
            <a:off x="2231571" y="2569029"/>
            <a:ext cx="4724400" cy="772885"/>
          </a:xfrm>
          <a:custGeom>
            <a:avLst/>
            <a:gdLst>
              <a:gd name="connsiteX0" fmla="*/ 424543 w 4724400"/>
              <a:gd name="connsiteY0" fmla="*/ 0 h 772885"/>
              <a:gd name="connsiteX1" fmla="*/ 4724400 w 4724400"/>
              <a:gd name="connsiteY1" fmla="*/ 0 h 772885"/>
              <a:gd name="connsiteX2" fmla="*/ 4484915 w 4724400"/>
              <a:gd name="connsiteY2" fmla="*/ 772885 h 772885"/>
              <a:gd name="connsiteX3" fmla="*/ 0 w 4724400"/>
              <a:gd name="connsiteY3" fmla="*/ 772885 h 772885"/>
              <a:gd name="connsiteX4" fmla="*/ 424543 w 4724400"/>
              <a:gd name="connsiteY4" fmla="*/ 0 h 77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72885">
                <a:moveTo>
                  <a:pt x="424543" y="0"/>
                </a:moveTo>
                <a:lnTo>
                  <a:pt x="4724400" y="0"/>
                </a:lnTo>
                <a:lnTo>
                  <a:pt x="4484915" y="772885"/>
                </a:lnTo>
                <a:lnTo>
                  <a:pt x="0" y="772885"/>
                </a:lnTo>
                <a:lnTo>
                  <a:pt x="424543" y="0"/>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title"/>
          </p:nvPr>
        </p:nvSpPr>
        <p:spPr/>
        <p:txBody>
          <a:bodyPr>
            <a:normAutofit fontScale="90000"/>
          </a:bodyPr>
          <a:lstStyle/>
          <a:p>
            <a:r>
              <a:rPr lang="en-US" dirty="0"/>
              <a:t>IP/MPLS FRR vs. Shared Mesh Protection (SMP)</a:t>
            </a:r>
            <a:br>
              <a:rPr lang="en-US" dirty="0"/>
            </a:br>
            <a:r>
              <a:rPr lang="en-US" sz="2700" i="1" dirty="0"/>
              <a:t>- IP/MPLS Level Restorations</a:t>
            </a:r>
          </a:p>
        </p:txBody>
      </p:sp>
      <p:pic>
        <p:nvPicPr>
          <p:cNvPr id="3" name="Picture 2" descr="infn_xtn.wmf"/>
          <p:cNvPicPr preferRelativeResize="0">
            <a:picLocks noChangeAspect="1"/>
          </p:cNvPicPr>
          <p:nvPr/>
        </p:nvPicPr>
        <p:blipFill>
          <a:blip r:embed="rId2" cstate="print"/>
          <a:stretch>
            <a:fillRect/>
          </a:stretch>
        </p:blipFill>
        <p:spPr>
          <a:xfrm>
            <a:off x="2454554" y="4423186"/>
            <a:ext cx="512955" cy="479644"/>
          </a:xfrm>
          <a:prstGeom prst="rect">
            <a:avLst/>
          </a:prstGeom>
        </p:spPr>
      </p:pic>
      <p:pic>
        <p:nvPicPr>
          <p:cNvPr id="4" name="Picture 3" descr="infn_xtn.wmf"/>
          <p:cNvPicPr preferRelativeResize="0">
            <a:picLocks noChangeAspect="1"/>
          </p:cNvPicPr>
          <p:nvPr/>
        </p:nvPicPr>
        <p:blipFill>
          <a:blip r:embed="rId2" cstate="print"/>
          <a:stretch>
            <a:fillRect/>
          </a:stretch>
        </p:blipFill>
        <p:spPr>
          <a:xfrm>
            <a:off x="4055649" y="4423186"/>
            <a:ext cx="512955" cy="479644"/>
          </a:xfrm>
          <a:prstGeom prst="rect">
            <a:avLst/>
          </a:prstGeom>
        </p:spPr>
      </p:pic>
      <p:pic>
        <p:nvPicPr>
          <p:cNvPr id="5" name="Picture 4" descr="infn_xtn.wmf"/>
          <p:cNvPicPr preferRelativeResize="0">
            <a:picLocks noChangeAspect="1"/>
          </p:cNvPicPr>
          <p:nvPr/>
        </p:nvPicPr>
        <p:blipFill>
          <a:blip r:embed="rId2" cstate="print"/>
          <a:stretch>
            <a:fillRect/>
          </a:stretch>
        </p:blipFill>
        <p:spPr>
          <a:xfrm>
            <a:off x="6710333" y="4423186"/>
            <a:ext cx="512955" cy="479644"/>
          </a:xfrm>
          <a:prstGeom prst="rect">
            <a:avLst/>
          </a:prstGeom>
        </p:spPr>
      </p:pic>
      <p:grpSp>
        <p:nvGrpSpPr>
          <p:cNvPr id="6" name="Group 847"/>
          <p:cNvGrpSpPr/>
          <p:nvPr/>
        </p:nvGrpSpPr>
        <p:grpSpPr>
          <a:xfrm>
            <a:off x="6570334" y="2324082"/>
            <a:ext cx="615533" cy="509408"/>
            <a:chOff x="2449286" y="3283091"/>
            <a:chExt cx="853635" cy="891155"/>
          </a:xfrm>
        </p:grpSpPr>
        <p:grpSp>
          <p:nvGrpSpPr>
            <p:cNvPr id="7" name="Group 124"/>
            <p:cNvGrpSpPr>
              <a:grpSpLocks noChangeAspect="1"/>
            </p:cNvGrpSpPr>
            <p:nvPr/>
          </p:nvGrpSpPr>
          <p:grpSpPr bwMode="auto">
            <a:xfrm>
              <a:off x="2449286" y="3283091"/>
              <a:ext cx="853635" cy="853480"/>
              <a:chOff x="1128" y="1940"/>
              <a:chExt cx="2386" cy="1374"/>
            </a:xfrm>
          </p:grpSpPr>
          <p:sp>
            <p:nvSpPr>
              <p:cNvPr id="9"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10"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11"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12"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13" name="Group 129"/>
              <p:cNvGrpSpPr>
                <a:grpSpLocks noChangeAspect="1"/>
              </p:cNvGrpSpPr>
              <p:nvPr/>
            </p:nvGrpSpPr>
            <p:grpSpPr bwMode="auto">
              <a:xfrm>
                <a:off x="1480" y="2039"/>
                <a:ext cx="1609" cy="570"/>
                <a:chOff x="4310" y="1146"/>
                <a:chExt cx="447" cy="153"/>
              </a:xfrm>
            </p:grpSpPr>
            <p:sp>
              <p:nvSpPr>
                <p:cNvPr id="25"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6"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7"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8"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9"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30"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31"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32"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14" name="Group 138"/>
              <p:cNvGrpSpPr>
                <a:grpSpLocks noChangeAspect="1"/>
              </p:cNvGrpSpPr>
              <p:nvPr/>
            </p:nvGrpSpPr>
            <p:grpSpPr bwMode="auto">
              <a:xfrm>
                <a:off x="1507" y="2057"/>
                <a:ext cx="1601" cy="570"/>
                <a:chOff x="4314" y="1150"/>
                <a:chExt cx="446" cy="153"/>
              </a:xfrm>
            </p:grpSpPr>
            <p:sp>
              <p:nvSpPr>
                <p:cNvPr id="17"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8"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9"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0"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1"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2"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3"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4"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15"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6"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8" name="TextBox 7"/>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pic>
        <p:nvPicPr>
          <p:cNvPr id="33" name="Picture 32" descr="infn_xtn.wmf"/>
          <p:cNvPicPr preferRelativeResize="0">
            <a:picLocks noChangeAspect="1"/>
          </p:cNvPicPr>
          <p:nvPr/>
        </p:nvPicPr>
        <p:blipFill>
          <a:blip r:embed="rId2" cstate="print"/>
          <a:stretch>
            <a:fillRect/>
          </a:stretch>
        </p:blipFill>
        <p:spPr>
          <a:xfrm>
            <a:off x="3288950" y="5311556"/>
            <a:ext cx="512955" cy="479644"/>
          </a:xfrm>
          <a:prstGeom prst="rect">
            <a:avLst/>
          </a:prstGeom>
        </p:spPr>
      </p:pic>
      <p:pic>
        <p:nvPicPr>
          <p:cNvPr id="34" name="Picture 33" descr="infn_xtn.wmf"/>
          <p:cNvPicPr preferRelativeResize="0">
            <a:picLocks noChangeAspect="1"/>
          </p:cNvPicPr>
          <p:nvPr/>
        </p:nvPicPr>
        <p:blipFill>
          <a:blip r:embed="rId2" cstate="print"/>
          <a:stretch>
            <a:fillRect/>
          </a:stretch>
        </p:blipFill>
        <p:spPr>
          <a:xfrm>
            <a:off x="4678022" y="5311556"/>
            <a:ext cx="512955" cy="479644"/>
          </a:xfrm>
          <a:prstGeom prst="rect">
            <a:avLst/>
          </a:prstGeom>
        </p:spPr>
      </p:pic>
      <p:pic>
        <p:nvPicPr>
          <p:cNvPr id="35" name="Picture 34" descr="infn_xtn.wmf"/>
          <p:cNvPicPr preferRelativeResize="0">
            <a:picLocks noChangeAspect="1"/>
          </p:cNvPicPr>
          <p:nvPr/>
        </p:nvPicPr>
        <p:blipFill>
          <a:blip r:embed="rId2" cstate="print"/>
          <a:stretch>
            <a:fillRect/>
          </a:stretch>
        </p:blipFill>
        <p:spPr>
          <a:xfrm>
            <a:off x="6376544" y="5311556"/>
            <a:ext cx="512955" cy="479644"/>
          </a:xfrm>
          <a:prstGeom prst="rect">
            <a:avLst/>
          </a:prstGeom>
        </p:spPr>
      </p:pic>
      <p:grpSp>
        <p:nvGrpSpPr>
          <p:cNvPr id="36" name="Group 6"/>
          <p:cNvGrpSpPr/>
          <p:nvPr/>
        </p:nvGrpSpPr>
        <p:grpSpPr>
          <a:xfrm>
            <a:off x="2015495" y="3013306"/>
            <a:ext cx="615533" cy="509408"/>
            <a:chOff x="2449286" y="3283091"/>
            <a:chExt cx="853635" cy="891155"/>
          </a:xfrm>
        </p:grpSpPr>
        <p:grpSp>
          <p:nvGrpSpPr>
            <p:cNvPr id="37" name="Group 124"/>
            <p:cNvGrpSpPr>
              <a:grpSpLocks noChangeAspect="1"/>
            </p:cNvGrpSpPr>
            <p:nvPr/>
          </p:nvGrpSpPr>
          <p:grpSpPr bwMode="auto">
            <a:xfrm>
              <a:off x="2449286" y="3283091"/>
              <a:ext cx="853635" cy="853480"/>
              <a:chOff x="1128" y="1940"/>
              <a:chExt cx="2386" cy="1374"/>
            </a:xfrm>
          </p:grpSpPr>
          <p:sp>
            <p:nvSpPr>
              <p:cNvPr id="39"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40"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41"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42"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43" name="Group 129"/>
              <p:cNvGrpSpPr>
                <a:grpSpLocks noChangeAspect="1"/>
              </p:cNvGrpSpPr>
              <p:nvPr/>
            </p:nvGrpSpPr>
            <p:grpSpPr bwMode="auto">
              <a:xfrm>
                <a:off x="1480" y="2039"/>
                <a:ext cx="1609" cy="570"/>
                <a:chOff x="4310" y="1146"/>
                <a:chExt cx="447" cy="153"/>
              </a:xfrm>
            </p:grpSpPr>
            <p:sp>
              <p:nvSpPr>
                <p:cNvPr id="55"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6"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7"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8"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9"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60"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61"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62"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44" name="Group 138"/>
              <p:cNvGrpSpPr>
                <a:grpSpLocks noChangeAspect="1"/>
              </p:cNvGrpSpPr>
              <p:nvPr/>
            </p:nvGrpSpPr>
            <p:grpSpPr bwMode="auto">
              <a:xfrm>
                <a:off x="1507" y="2057"/>
                <a:ext cx="1601" cy="570"/>
                <a:chOff x="4314" y="1150"/>
                <a:chExt cx="446" cy="153"/>
              </a:xfrm>
            </p:grpSpPr>
            <p:sp>
              <p:nvSpPr>
                <p:cNvPr id="47"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48"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49"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0"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1"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2"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3"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4"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45"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46"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38" name="TextBox 37"/>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grpSp>
        <p:nvGrpSpPr>
          <p:cNvPr id="63" name="Group 739"/>
          <p:cNvGrpSpPr/>
          <p:nvPr/>
        </p:nvGrpSpPr>
        <p:grpSpPr>
          <a:xfrm>
            <a:off x="2363746" y="2324082"/>
            <a:ext cx="615533" cy="509408"/>
            <a:chOff x="2449286" y="3283091"/>
            <a:chExt cx="853635" cy="891155"/>
          </a:xfrm>
        </p:grpSpPr>
        <p:grpSp>
          <p:nvGrpSpPr>
            <p:cNvPr id="64" name="Group 124"/>
            <p:cNvGrpSpPr>
              <a:grpSpLocks noChangeAspect="1"/>
            </p:cNvGrpSpPr>
            <p:nvPr/>
          </p:nvGrpSpPr>
          <p:grpSpPr bwMode="auto">
            <a:xfrm>
              <a:off x="2449286" y="3283091"/>
              <a:ext cx="853635" cy="853480"/>
              <a:chOff x="1128" y="1940"/>
              <a:chExt cx="2386" cy="1374"/>
            </a:xfrm>
          </p:grpSpPr>
          <p:sp>
            <p:nvSpPr>
              <p:cNvPr id="66"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67"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68"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69"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70" name="Group 129"/>
              <p:cNvGrpSpPr>
                <a:grpSpLocks noChangeAspect="1"/>
              </p:cNvGrpSpPr>
              <p:nvPr/>
            </p:nvGrpSpPr>
            <p:grpSpPr bwMode="auto">
              <a:xfrm>
                <a:off x="1480" y="2039"/>
                <a:ext cx="1609" cy="570"/>
                <a:chOff x="4310" y="1146"/>
                <a:chExt cx="447" cy="153"/>
              </a:xfrm>
            </p:grpSpPr>
            <p:sp>
              <p:nvSpPr>
                <p:cNvPr id="82"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3"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4"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5"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6"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7"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8"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9"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71" name="Group 138"/>
              <p:cNvGrpSpPr>
                <a:grpSpLocks noChangeAspect="1"/>
              </p:cNvGrpSpPr>
              <p:nvPr/>
            </p:nvGrpSpPr>
            <p:grpSpPr bwMode="auto">
              <a:xfrm>
                <a:off x="1507" y="2057"/>
                <a:ext cx="1601" cy="570"/>
                <a:chOff x="4314" y="1150"/>
                <a:chExt cx="446" cy="153"/>
              </a:xfrm>
            </p:grpSpPr>
            <p:sp>
              <p:nvSpPr>
                <p:cNvPr id="74"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5"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6"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7"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8"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9"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80"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81"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72"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73"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65" name="TextBox 64"/>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grpSp>
        <p:nvGrpSpPr>
          <p:cNvPr id="90" name="Group 874"/>
          <p:cNvGrpSpPr/>
          <p:nvPr/>
        </p:nvGrpSpPr>
        <p:grpSpPr>
          <a:xfrm>
            <a:off x="6367531" y="3013306"/>
            <a:ext cx="615533" cy="509408"/>
            <a:chOff x="2449286" y="3283091"/>
            <a:chExt cx="853635" cy="891155"/>
          </a:xfrm>
        </p:grpSpPr>
        <p:grpSp>
          <p:nvGrpSpPr>
            <p:cNvPr id="91" name="Group 124"/>
            <p:cNvGrpSpPr>
              <a:grpSpLocks noChangeAspect="1"/>
            </p:cNvGrpSpPr>
            <p:nvPr/>
          </p:nvGrpSpPr>
          <p:grpSpPr bwMode="auto">
            <a:xfrm>
              <a:off x="2449286" y="3283091"/>
              <a:ext cx="853635" cy="853480"/>
              <a:chOff x="1128" y="1940"/>
              <a:chExt cx="2386" cy="1374"/>
            </a:xfrm>
          </p:grpSpPr>
          <p:sp>
            <p:nvSpPr>
              <p:cNvPr id="93"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94"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95"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96"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97" name="Group 129"/>
              <p:cNvGrpSpPr>
                <a:grpSpLocks noChangeAspect="1"/>
              </p:cNvGrpSpPr>
              <p:nvPr/>
            </p:nvGrpSpPr>
            <p:grpSpPr bwMode="auto">
              <a:xfrm>
                <a:off x="1480" y="2039"/>
                <a:ext cx="1609" cy="570"/>
                <a:chOff x="4310" y="1146"/>
                <a:chExt cx="447" cy="153"/>
              </a:xfrm>
            </p:grpSpPr>
            <p:sp>
              <p:nvSpPr>
                <p:cNvPr id="109"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0"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1"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2"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3"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4"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5"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6"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98" name="Group 138"/>
              <p:cNvGrpSpPr>
                <a:grpSpLocks noChangeAspect="1"/>
              </p:cNvGrpSpPr>
              <p:nvPr/>
            </p:nvGrpSpPr>
            <p:grpSpPr bwMode="auto">
              <a:xfrm>
                <a:off x="1507" y="2057"/>
                <a:ext cx="1601" cy="570"/>
                <a:chOff x="4314" y="1150"/>
                <a:chExt cx="446" cy="153"/>
              </a:xfrm>
            </p:grpSpPr>
            <p:sp>
              <p:nvSpPr>
                <p:cNvPr id="101"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2"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3"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4"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5"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6"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7"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8"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99"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00"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92" name="TextBox 91"/>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pic>
        <p:nvPicPr>
          <p:cNvPr id="117" name="Picture 116" descr="infn_xtn.wmf"/>
          <p:cNvPicPr preferRelativeResize="0">
            <a:picLocks noChangeAspect="1"/>
          </p:cNvPicPr>
          <p:nvPr/>
        </p:nvPicPr>
        <p:blipFill>
          <a:blip r:embed="rId2" cstate="print"/>
          <a:stretch>
            <a:fillRect/>
          </a:stretch>
        </p:blipFill>
        <p:spPr>
          <a:xfrm>
            <a:off x="2073487" y="5311556"/>
            <a:ext cx="512955" cy="479644"/>
          </a:xfrm>
          <a:prstGeom prst="rect">
            <a:avLst/>
          </a:prstGeom>
        </p:spPr>
      </p:pic>
      <p:grpSp>
        <p:nvGrpSpPr>
          <p:cNvPr id="118" name="Group 793"/>
          <p:cNvGrpSpPr/>
          <p:nvPr/>
        </p:nvGrpSpPr>
        <p:grpSpPr>
          <a:xfrm>
            <a:off x="4626733" y="3013306"/>
            <a:ext cx="615533" cy="509408"/>
            <a:chOff x="2449286" y="3283091"/>
            <a:chExt cx="853635" cy="891155"/>
          </a:xfrm>
        </p:grpSpPr>
        <p:grpSp>
          <p:nvGrpSpPr>
            <p:cNvPr id="119" name="Group 124"/>
            <p:cNvGrpSpPr>
              <a:grpSpLocks noChangeAspect="1"/>
            </p:cNvGrpSpPr>
            <p:nvPr/>
          </p:nvGrpSpPr>
          <p:grpSpPr bwMode="auto">
            <a:xfrm>
              <a:off x="2449286" y="3283091"/>
              <a:ext cx="853635" cy="853480"/>
              <a:chOff x="1128" y="1940"/>
              <a:chExt cx="2386" cy="1374"/>
            </a:xfrm>
          </p:grpSpPr>
          <p:sp>
            <p:nvSpPr>
              <p:cNvPr id="121"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122"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123"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124"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125" name="Group 129"/>
              <p:cNvGrpSpPr>
                <a:grpSpLocks noChangeAspect="1"/>
              </p:cNvGrpSpPr>
              <p:nvPr/>
            </p:nvGrpSpPr>
            <p:grpSpPr bwMode="auto">
              <a:xfrm>
                <a:off x="1480" y="2039"/>
                <a:ext cx="1609" cy="570"/>
                <a:chOff x="4310" y="1146"/>
                <a:chExt cx="447" cy="153"/>
              </a:xfrm>
            </p:grpSpPr>
            <p:sp>
              <p:nvSpPr>
                <p:cNvPr id="137"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38"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39"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0"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1"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2"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3"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4"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126" name="Group 138"/>
              <p:cNvGrpSpPr>
                <a:grpSpLocks noChangeAspect="1"/>
              </p:cNvGrpSpPr>
              <p:nvPr/>
            </p:nvGrpSpPr>
            <p:grpSpPr bwMode="auto">
              <a:xfrm>
                <a:off x="1507" y="2057"/>
                <a:ext cx="1601" cy="570"/>
                <a:chOff x="4314" y="1150"/>
                <a:chExt cx="446" cy="153"/>
              </a:xfrm>
            </p:grpSpPr>
            <p:sp>
              <p:nvSpPr>
                <p:cNvPr id="129"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0"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1"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2"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3"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4"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5"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6"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127"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28"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120" name="TextBox 119"/>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grpSp>
        <p:nvGrpSpPr>
          <p:cNvPr id="145" name="Group 766"/>
          <p:cNvGrpSpPr/>
          <p:nvPr/>
        </p:nvGrpSpPr>
        <p:grpSpPr>
          <a:xfrm>
            <a:off x="4055649" y="2324082"/>
            <a:ext cx="615533" cy="509408"/>
            <a:chOff x="2449286" y="3283091"/>
            <a:chExt cx="853635" cy="891155"/>
          </a:xfrm>
        </p:grpSpPr>
        <p:grpSp>
          <p:nvGrpSpPr>
            <p:cNvPr id="146" name="Group 124"/>
            <p:cNvGrpSpPr>
              <a:grpSpLocks noChangeAspect="1"/>
            </p:cNvGrpSpPr>
            <p:nvPr/>
          </p:nvGrpSpPr>
          <p:grpSpPr bwMode="auto">
            <a:xfrm>
              <a:off x="2449286" y="3283091"/>
              <a:ext cx="853635" cy="853480"/>
              <a:chOff x="1128" y="1940"/>
              <a:chExt cx="2386" cy="1374"/>
            </a:xfrm>
          </p:grpSpPr>
          <p:sp>
            <p:nvSpPr>
              <p:cNvPr id="148"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149"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150"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151"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152" name="Group 129"/>
              <p:cNvGrpSpPr>
                <a:grpSpLocks noChangeAspect="1"/>
              </p:cNvGrpSpPr>
              <p:nvPr/>
            </p:nvGrpSpPr>
            <p:grpSpPr bwMode="auto">
              <a:xfrm>
                <a:off x="1480" y="2039"/>
                <a:ext cx="1609" cy="570"/>
                <a:chOff x="4310" y="1146"/>
                <a:chExt cx="447" cy="153"/>
              </a:xfrm>
            </p:grpSpPr>
            <p:sp>
              <p:nvSpPr>
                <p:cNvPr id="164"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5"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6"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7"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8"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9"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70"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71"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153" name="Group 138"/>
              <p:cNvGrpSpPr>
                <a:grpSpLocks noChangeAspect="1"/>
              </p:cNvGrpSpPr>
              <p:nvPr/>
            </p:nvGrpSpPr>
            <p:grpSpPr bwMode="auto">
              <a:xfrm>
                <a:off x="1507" y="2057"/>
                <a:ext cx="1601" cy="570"/>
                <a:chOff x="4314" y="1150"/>
                <a:chExt cx="446" cy="153"/>
              </a:xfrm>
            </p:grpSpPr>
            <p:sp>
              <p:nvSpPr>
                <p:cNvPr id="156"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57"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58"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59"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0"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1"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2"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3"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154"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55"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147" name="TextBox 146"/>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pic>
        <p:nvPicPr>
          <p:cNvPr id="172" name="Picture 171" descr="infn_xtn.wmf"/>
          <p:cNvPicPr preferRelativeResize="0">
            <a:picLocks noChangeAspect="1"/>
          </p:cNvPicPr>
          <p:nvPr/>
        </p:nvPicPr>
        <p:blipFill>
          <a:blip r:embed="rId2" cstate="print"/>
          <a:stretch>
            <a:fillRect/>
          </a:stretch>
        </p:blipFill>
        <p:spPr>
          <a:xfrm>
            <a:off x="5654534" y="4423186"/>
            <a:ext cx="512955" cy="479644"/>
          </a:xfrm>
          <a:prstGeom prst="rect">
            <a:avLst/>
          </a:prstGeom>
        </p:spPr>
      </p:pic>
      <p:grpSp>
        <p:nvGrpSpPr>
          <p:cNvPr id="197" name="Group 410"/>
          <p:cNvGrpSpPr/>
          <p:nvPr/>
        </p:nvGrpSpPr>
        <p:grpSpPr>
          <a:xfrm>
            <a:off x="3574756" y="1600200"/>
            <a:ext cx="361432" cy="244568"/>
            <a:chOff x="586154" y="3911067"/>
            <a:chExt cx="2915956" cy="1973131"/>
          </a:xfrm>
        </p:grpSpPr>
        <p:sp>
          <p:nvSpPr>
            <p:cNvPr id="198"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pPr defTabSz="457200"/>
              <a:endParaRPr lang="en-US">
                <a:solidFill>
                  <a:srgbClr val="2A313D"/>
                </a:solidFill>
              </a:endParaRPr>
            </a:p>
          </p:txBody>
        </p:sp>
        <p:sp>
          <p:nvSpPr>
            <p:cNvPr id="199"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pPr defTabSz="457200"/>
              <a:endParaRPr lang="en-US">
                <a:solidFill>
                  <a:srgbClr val="2A313D"/>
                </a:solidFill>
              </a:endParaRPr>
            </a:p>
          </p:txBody>
        </p:sp>
        <p:sp>
          <p:nvSpPr>
            <p:cNvPr id="200"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pPr defTabSz="457200"/>
              <a:endParaRPr lang="en-US">
                <a:solidFill>
                  <a:srgbClr val="2A313D"/>
                </a:solidFill>
              </a:endParaRPr>
            </a:p>
          </p:txBody>
        </p:sp>
        <p:grpSp>
          <p:nvGrpSpPr>
            <p:cNvPr id="201" name="Group 267"/>
            <p:cNvGrpSpPr>
              <a:grpSpLocks/>
            </p:cNvGrpSpPr>
            <p:nvPr/>
          </p:nvGrpSpPr>
          <p:grpSpPr bwMode="auto">
            <a:xfrm>
              <a:off x="1045410" y="4066949"/>
              <a:ext cx="2006970" cy="851778"/>
              <a:chOff x="4314" y="1150"/>
              <a:chExt cx="446" cy="153"/>
            </a:xfrm>
          </p:grpSpPr>
          <p:sp>
            <p:nvSpPr>
              <p:cNvPr id="202"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3"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4"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5"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6"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7"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8"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9"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grpSp>
      </p:grpSp>
      <p:grpSp>
        <p:nvGrpSpPr>
          <p:cNvPr id="210" name="Group 410"/>
          <p:cNvGrpSpPr/>
          <p:nvPr/>
        </p:nvGrpSpPr>
        <p:grpSpPr>
          <a:xfrm>
            <a:off x="7179249" y="1631222"/>
            <a:ext cx="361432" cy="244568"/>
            <a:chOff x="586154" y="3911067"/>
            <a:chExt cx="2915956" cy="1973131"/>
          </a:xfrm>
        </p:grpSpPr>
        <p:sp>
          <p:nvSpPr>
            <p:cNvPr id="211"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pPr defTabSz="457200"/>
              <a:endParaRPr lang="en-US">
                <a:solidFill>
                  <a:srgbClr val="2A313D"/>
                </a:solidFill>
              </a:endParaRPr>
            </a:p>
          </p:txBody>
        </p:sp>
        <p:sp>
          <p:nvSpPr>
            <p:cNvPr id="212"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pPr defTabSz="457200"/>
              <a:endParaRPr lang="en-US">
                <a:solidFill>
                  <a:srgbClr val="2A313D"/>
                </a:solidFill>
              </a:endParaRPr>
            </a:p>
          </p:txBody>
        </p:sp>
        <p:sp>
          <p:nvSpPr>
            <p:cNvPr id="213"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pPr defTabSz="457200"/>
              <a:endParaRPr lang="en-US">
                <a:solidFill>
                  <a:srgbClr val="2A313D"/>
                </a:solidFill>
              </a:endParaRPr>
            </a:p>
          </p:txBody>
        </p:sp>
        <p:grpSp>
          <p:nvGrpSpPr>
            <p:cNvPr id="214" name="Group 267"/>
            <p:cNvGrpSpPr>
              <a:grpSpLocks/>
            </p:cNvGrpSpPr>
            <p:nvPr/>
          </p:nvGrpSpPr>
          <p:grpSpPr bwMode="auto">
            <a:xfrm>
              <a:off x="1045410" y="4066949"/>
              <a:ext cx="2006970" cy="851778"/>
              <a:chOff x="4314" y="1150"/>
              <a:chExt cx="446" cy="153"/>
            </a:xfrm>
          </p:grpSpPr>
          <p:sp>
            <p:nvSpPr>
              <p:cNvPr id="215"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6"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7"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8"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9"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20"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21"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22"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grpSp>
      </p:grpSp>
      <p:cxnSp>
        <p:nvCxnSpPr>
          <p:cNvPr id="223" name="Straight Connector 222"/>
          <p:cNvCxnSpPr>
            <a:stCxn id="225" idx="0"/>
            <a:endCxn id="151" idx="1"/>
          </p:cNvCxnSpPr>
          <p:nvPr/>
        </p:nvCxnSpPr>
        <p:spPr>
          <a:xfrm>
            <a:off x="3801905" y="1774038"/>
            <a:ext cx="343829" cy="593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7084173" y="1875790"/>
            <a:ext cx="275792" cy="500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Freeform 224"/>
          <p:cNvSpPr/>
          <p:nvPr/>
        </p:nvSpPr>
        <p:spPr>
          <a:xfrm>
            <a:off x="3801905" y="1774038"/>
            <a:ext cx="3635828" cy="859971"/>
          </a:xfrm>
          <a:custGeom>
            <a:avLst/>
            <a:gdLst>
              <a:gd name="connsiteX0" fmla="*/ 0 w 3635828"/>
              <a:gd name="connsiteY0" fmla="*/ 0 h 859971"/>
              <a:gd name="connsiteX1" fmla="*/ 468085 w 3635828"/>
              <a:gd name="connsiteY1" fmla="*/ 859971 h 859971"/>
              <a:gd name="connsiteX2" fmla="*/ 3178628 w 3635828"/>
              <a:gd name="connsiteY2" fmla="*/ 849085 h 859971"/>
              <a:gd name="connsiteX3" fmla="*/ 3635828 w 3635828"/>
              <a:gd name="connsiteY3" fmla="*/ 43542 h 859971"/>
            </a:gdLst>
            <a:ahLst/>
            <a:cxnLst>
              <a:cxn ang="0">
                <a:pos x="connsiteX0" y="connsiteY0"/>
              </a:cxn>
              <a:cxn ang="0">
                <a:pos x="connsiteX1" y="connsiteY1"/>
              </a:cxn>
              <a:cxn ang="0">
                <a:pos x="connsiteX2" y="connsiteY2"/>
              </a:cxn>
              <a:cxn ang="0">
                <a:pos x="connsiteX3" y="connsiteY3"/>
              </a:cxn>
            </a:cxnLst>
            <a:rect l="l" t="t" r="r" b="b"/>
            <a:pathLst>
              <a:path w="3635828" h="859971">
                <a:moveTo>
                  <a:pt x="0" y="0"/>
                </a:moveTo>
                <a:lnTo>
                  <a:pt x="468085" y="859971"/>
                </a:lnTo>
                <a:lnTo>
                  <a:pt x="3178628" y="849085"/>
                </a:lnTo>
                <a:lnTo>
                  <a:pt x="3635828" y="43542"/>
                </a:lnTo>
              </a:path>
            </a:pathLst>
          </a:cu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9" name="Freeform 228"/>
          <p:cNvSpPr/>
          <p:nvPr/>
        </p:nvSpPr>
        <p:spPr>
          <a:xfrm>
            <a:off x="3690257" y="1709057"/>
            <a:ext cx="3788229" cy="3069772"/>
          </a:xfrm>
          <a:custGeom>
            <a:avLst/>
            <a:gdLst>
              <a:gd name="connsiteX0" fmla="*/ 0 w 3788229"/>
              <a:gd name="connsiteY0" fmla="*/ 0 h 3069772"/>
              <a:gd name="connsiteX1" fmla="*/ 576943 w 3788229"/>
              <a:gd name="connsiteY1" fmla="*/ 1055914 h 3069772"/>
              <a:gd name="connsiteX2" fmla="*/ 576943 w 3788229"/>
              <a:gd name="connsiteY2" fmla="*/ 3048000 h 3069772"/>
              <a:gd name="connsiteX3" fmla="*/ 3331029 w 3788229"/>
              <a:gd name="connsiteY3" fmla="*/ 3069772 h 3069772"/>
              <a:gd name="connsiteX4" fmla="*/ 3320143 w 3788229"/>
              <a:gd name="connsiteY4" fmla="*/ 979714 h 3069772"/>
              <a:gd name="connsiteX5" fmla="*/ 3788229 w 3788229"/>
              <a:gd name="connsiteY5" fmla="*/ 141514 h 306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8229" h="3069772">
                <a:moveTo>
                  <a:pt x="0" y="0"/>
                </a:moveTo>
                <a:lnTo>
                  <a:pt x="576943" y="1055914"/>
                </a:lnTo>
                <a:lnTo>
                  <a:pt x="576943" y="3048000"/>
                </a:lnTo>
                <a:lnTo>
                  <a:pt x="3331029" y="3069772"/>
                </a:lnTo>
                <a:cubicBezTo>
                  <a:pt x="3327400" y="2373086"/>
                  <a:pt x="3323772" y="1676400"/>
                  <a:pt x="3320143" y="979714"/>
                </a:cubicBezTo>
                <a:lnTo>
                  <a:pt x="3788229" y="141514"/>
                </a:lnTo>
              </a:path>
            </a:pathLst>
          </a:custGeom>
          <a:noFill/>
          <a:ln w="50800">
            <a:solidFill>
              <a:srgbClr val="0070C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30" name="Straight Connector 229"/>
          <p:cNvCxnSpPr/>
          <p:nvPr/>
        </p:nvCxnSpPr>
        <p:spPr>
          <a:xfrm>
            <a:off x="76200" y="3429000"/>
            <a:ext cx="449368" cy="0"/>
          </a:xfrm>
          <a:prstGeom prst="line">
            <a:avLst/>
          </a:prstGeom>
          <a:ln w="76200">
            <a:solidFill>
              <a:srgbClr val="0070C0"/>
            </a:solidFill>
            <a:prstDash val="sysDash"/>
          </a:ln>
          <a:effectLst/>
        </p:spPr>
        <p:style>
          <a:lnRef idx="2">
            <a:schemeClr val="accent1"/>
          </a:lnRef>
          <a:fillRef idx="0">
            <a:schemeClr val="accent1"/>
          </a:fillRef>
          <a:effectRef idx="1">
            <a:schemeClr val="accent1"/>
          </a:effectRef>
          <a:fontRef idx="minor">
            <a:schemeClr val="tx1"/>
          </a:fontRef>
        </p:style>
      </p:cxnSp>
      <p:sp>
        <p:nvSpPr>
          <p:cNvPr id="231" name="TextBox 230"/>
          <p:cNvSpPr txBox="1"/>
          <p:nvPr/>
        </p:nvSpPr>
        <p:spPr>
          <a:xfrm>
            <a:off x="509969" y="3289729"/>
            <a:ext cx="790601" cy="276999"/>
          </a:xfrm>
          <a:prstGeom prst="rect">
            <a:avLst/>
          </a:prstGeom>
          <a:noFill/>
        </p:spPr>
        <p:txBody>
          <a:bodyPr wrap="none" rtlCol="0">
            <a:spAutoFit/>
          </a:bodyPr>
          <a:lstStyle/>
          <a:p>
            <a:pPr defTabSz="457200"/>
            <a:r>
              <a:rPr lang="en-US" sz="1200" dirty="0">
                <a:solidFill>
                  <a:srgbClr val="2A313D"/>
                </a:solidFill>
              </a:rPr>
              <a:t>Data Path</a:t>
            </a:r>
          </a:p>
        </p:txBody>
      </p:sp>
      <p:cxnSp>
        <p:nvCxnSpPr>
          <p:cNvPr id="232" name="Straight Connector 231"/>
          <p:cNvCxnSpPr/>
          <p:nvPr/>
        </p:nvCxnSpPr>
        <p:spPr>
          <a:xfrm>
            <a:off x="76200" y="3124199"/>
            <a:ext cx="449368" cy="0"/>
          </a:xfrm>
          <a:prstGeom prst="line">
            <a:avLst/>
          </a:prstGeom>
          <a:ln w="762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33" name="TextBox 232"/>
          <p:cNvSpPr txBox="1"/>
          <p:nvPr/>
        </p:nvSpPr>
        <p:spPr>
          <a:xfrm>
            <a:off x="509969" y="2984929"/>
            <a:ext cx="1016560" cy="276999"/>
          </a:xfrm>
          <a:prstGeom prst="rect">
            <a:avLst/>
          </a:prstGeom>
          <a:noFill/>
        </p:spPr>
        <p:txBody>
          <a:bodyPr wrap="none" rtlCol="0">
            <a:spAutoFit/>
          </a:bodyPr>
          <a:lstStyle/>
          <a:p>
            <a:pPr defTabSz="457200"/>
            <a:r>
              <a:rPr lang="en-US" sz="1200" dirty="0">
                <a:solidFill>
                  <a:srgbClr val="2A313D"/>
                </a:solidFill>
              </a:rPr>
              <a:t>IP/MPLS Path</a:t>
            </a:r>
          </a:p>
        </p:txBody>
      </p:sp>
      <p:sp>
        <p:nvSpPr>
          <p:cNvPr id="235" name="Explosion 1 234"/>
          <p:cNvSpPr/>
          <p:nvPr/>
        </p:nvSpPr>
        <p:spPr>
          <a:xfrm>
            <a:off x="4803038" y="4359940"/>
            <a:ext cx="524725" cy="583414"/>
          </a:xfrm>
          <a:prstGeom prst="irregularSeal1">
            <a:avLst/>
          </a:prstGeom>
          <a:solidFill>
            <a:srgbClr val="C00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2800" b="1" dirty="0">
              <a:solidFill>
                <a:prstClr val="white"/>
              </a:solidFill>
            </a:endParaRPr>
          </a:p>
        </p:txBody>
      </p:sp>
      <p:sp>
        <p:nvSpPr>
          <p:cNvPr id="234" name="Explosion 1 233"/>
          <p:cNvSpPr/>
          <p:nvPr/>
        </p:nvSpPr>
        <p:spPr>
          <a:xfrm>
            <a:off x="4803038" y="4359940"/>
            <a:ext cx="524725" cy="583414"/>
          </a:xfrm>
          <a:prstGeom prst="irregularSeal1">
            <a:avLst/>
          </a:prstGeom>
          <a:solidFill>
            <a:srgbClr val="C00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2800" b="1" dirty="0">
              <a:solidFill>
                <a:prstClr val="white"/>
              </a:solidFill>
            </a:endParaRPr>
          </a:p>
        </p:txBody>
      </p:sp>
      <p:sp>
        <p:nvSpPr>
          <p:cNvPr id="236" name="Freeform 235"/>
          <p:cNvSpPr/>
          <p:nvPr/>
        </p:nvSpPr>
        <p:spPr>
          <a:xfrm>
            <a:off x="3744686" y="1741714"/>
            <a:ext cx="3755571" cy="3820886"/>
          </a:xfrm>
          <a:custGeom>
            <a:avLst/>
            <a:gdLst>
              <a:gd name="connsiteX0" fmla="*/ 0 w 3755571"/>
              <a:gd name="connsiteY0" fmla="*/ 0 h 3820886"/>
              <a:gd name="connsiteX1" fmla="*/ 533400 w 3755571"/>
              <a:gd name="connsiteY1" fmla="*/ 979715 h 3820886"/>
              <a:gd name="connsiteX2" fmla="*/ 522514 w 3755571"/>
              <a:gd name="connsiteY2" fmla="*/ 2971800 h 3820886"/>
              <a:gd name="connsiteX3" fmla="*/ 1132114 w 3755571"/>
              <a:gd name="connsiteY3" fmla="*/ 3766457 h 3820886"/>
              <a:gd name="connsiteX4" fmla="*/ 1186543 w 3755571"/>
              <a:gd name="connsiteY4" fmla="*/ 3744686 h 3820886"/>
              <a:gd name="connsiteX5" fmla="*/ 1186543 w 3755571"/>
              <a:gd name="connsiteY5" fmla="*/ 1709057 h 3820886"/>
              <a:gd name="connsiteX6" fmla="*/ 1295400 w 3755571"/>
              <a:gd name="connsiteY6" fmla="*/ 1709057 h 3820886"/>
              <a:gd name="connsiteX7" fmla="*/ 1295400 w 3755571"/>
              <a:gd name="connsiteY7" fmla="*/ 3799115 h 3820886"/>
              <a:gd name="connsiteX8" fmla="*/ 2841171 w 3755571"/>
              <a:gd name="connsiteY8" fmla="*/ 3820886 h 3820886"/>
              <a:gd name="connsiteX9" fmla="*/ 2841171 w 3755571"/>
              <a:gd name="connsiteY9" fmla="*/ 1643743 h 3820886"/>
              <a:gd name="connsiteX10" fmla="*/ 2993571 w 3755571"/>
              <a:gd name="connsiteY10" fmla="*/ 1621972 h 3820886"/>
              <a:gd name="connsiteX11" fmla="*/ 2982685 w 3755571"/>
              <a:gd name="connsiteY11" fmla="*/ 3799115 h 3820886"/>
              <a:gd name="connsiteX12" fmla="*/ 3450771 w 3755571"/>
              <a:gd name="connsiteY12" fmla="*/ 3810000 h 3820886"/>
              <a:gd name="connsiteX13" fmla="*/ 3755571 w 3755571"/>
              <a:gd name="connsiteY13" fmla="*/ 3026229 h 3820886"/>
              <a:gd name="connsiteX14" fmla="*/ 3298371 w 3755571"/>
              <a:gd name="connsiteY14" fmla="*/ 3037115 h 3820886"/>
              <a:gd name="connsiteX15" fmla="*/ 3243943 w 3755571"/>
              <a:gd name="connsiteY15" fmla="*/ 881743 h 3820886"/>
              <a:gd name="connsiteX16" fmla="*/ 3733800 w 3755571"/>
              <a:gd name="connsiteY16" fmla="*/ 97972 h 38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5571" h="3820886">
                <a:moveTo>
                  <a:pt x="0" y="0"/>
                </a:moveTo>
                <a:lnTo>
                  <a:pt x="533400" y="979715"/>
                </a:lnTo>
                <a:cubicBezTo>
                  <a:pt x="529771" y="1643743"/>
                  <a:pt x="526143" y="2307772"/>
                  <a:pt x="522514" y="2971800"/>
                </a:cubicBezTo>
                <a:lnTo>
                  <a:pt x="1132114" y="3766457"/>
                </a:lnTo>
                <a:lnTo>
                  <a:pt x="1186543" y="3744686"/>
                </a:lnTo>
                <a:lnTo>
                  <a:pt x="1186543" y="1709057"/>
                </a:lnTo>
                <a:lnTo>
                  <a:pt x="1295400" y="1709057"/>
                </a:lnTo>
                <a:lnTo>
                  <a:pt x="1295400" y="3799115"/>
                </a:lnTo>
                <a:lnTo>
                  <a:pt x="2841171" y="3820886"/>
                </a:lnTo>
                <a:lnTo>
                  <a:pt x="2841171" y="1643743"/>
                </a:lnTo>
                <a:lnTo>
                  <a:pt x="2993571" y="1621972"/>
                </a:lnTo>
                <a:cubicBezTo>
                  <a:pt x="2989942" y="2347686"/>
                  <a:pt x="2986314" y="3073401"/>
                  <a:pt x="2982685" y="3799115"/>
                </a:cubicBezTo>
                <a:lnTo>
                  <a:pt x="3450771" y="3810000"/>
                </a:lnTo>
                <a:lnTo>
                  <a:pt x="3755571" y="3026229"/>
                </a:lnTo>
                <a:lnTo>
                  <a:pt x="3298371" y="3037115"/>
                </a:lnTo>
                <a:lnTo>
                  <a:pt x="3243943" y="881743"/>
                </a:lnTo>
                <a:lnTo>
                  <a:pt x="3733800" y="97972"/>
                </a:lnTo>
              </a:path>
            </a:pathLst>
          </a:custGeom>
          <a:noFill/>
          <a:ln w="50800">
            <a:solidFill>
              <a:srgbClr val="0070C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37" name="Freeform 236"/>
          <p:cNvSpPr/>
          <p:nvPr/>
        </p:nvSpPr>
        <p:spPr>
          <a:xfrm>
            <a:off x="3777343" y="1719943"/>
            <a:ext cx="3690257" cy="1611086"/>
          </a:xfrm>
          <a:custGeom>
            <a:avLst/>
            <a:gdLst>
              <a:gd name="connsiteX0" fmla="*/ 0 w 3690257"/>
              <a:gd name="connsiteY0" fmla="*/ 0 h 1611086"/>
              <a:gd name="connsiteX1" fmla="*/ 522514 w 3690257"/>
              <a:gd name="connsiteY1" fmla="*/ 957943 h 1611086"/>
              <a:gd name="connsiteX2" fmla="*/ 1219200 w 3690257"/>
              <a:gd name="connsiteY2" fmla="*/ 1611086 h 1611086"/>
              <a:gd name="connsiteX3" fmla="*/ 2960914 w 3690257"/>
              <a:gd name="connsiteY3" fmla="*/ 1611086 h 1611086"/>
              <a:gd name="connsiteX4" fmla="*/ 3178628 w 3690257"/>
              <a:gd name="connsiteY4" fmla="*/ 936171 h 1611086"/>
              <a:gd name="connsiteX5" fmla="*/ 3690257 w 3690257"/>
              <a:gd name="connsiteY5" fmla="*/ 87086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0257" h="1611086">
                <a:moveTo>
                  <a:pt x="0" y="0"/>
                </a:moveTo>
                <a:lnTo>
                  <a:pt x="522514" y="957943"/>
                </a:lnTo>
                <a:lnTo>
                  <a:pt x="1219200" y="1611086"/>
                </a:lnTo>
                <a:lnTo>
                  <a:pt x="2960914" y="1611086"/>
                </a:lnTo>
                <a:lnTo>
                  <a:pt x="3178628" y="936171"/>
                </a:lnTo>
                <a:lnTo>
                  <a:pt x="3690257" y="87086"/>
                </a:lnTo>
              </a:path>
            </a:pathLst>
          </a:cu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38" name="Rectangle 237"/>
          <p:cNvSpPr/>
          <p:nvPr/>
        </p:nvSpPr>
        <p:spPr>
          <a:xfrm>
            <a:off x="-19607" y="6065520"/>
            <a:ext cx="9167813"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400" dirty="0">
                <a:solidFill>
                  <a:prstClr val="white"/>
                </a:solidFill>
              </a:rPr>
              <a:t>The Ports Between Intermediate Router &amp; Transport Are Not Free</a:t>
            </a:r>
          </a:p>
        </p:txBody>
      </p:sp>
    </p:spTree>
    <p:extLst>
      <p:ext uri="{BB962C8B-B14F-4D97-AF65-F5344CB8AC3E}">
        <p14:creationId xmlns:p14="http://schemas.microsoft.com/office/powerpoint/2010/main" val="37259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500"/>
                                        <p:tgtEl>
                                          <p:spTgt spid="2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wipe(left)">
                                      <p:cBhvr>
                                        <p:cTn id="16" dur="500"/>
                                        <p:tgtEl>
                                          <p:spTgt spid="229"/>
                                        </p:tgtEl>
                                      </p:cBhvr>
                                    </p:animEffect>
                                  </p:childTnLst>
                                </p:cTn>
                              </p:par>
                              <p:par>
                                <p:cTn id="17" presetID="9" presetClass="entr" presetSubtype="0" fill="hold" nodeType="with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dissolve">
                                      <p:cBhvr>
                                        <p:cTn id="19" dur="500"/>
                                        <p:tgtEl>
                                          <p:spTgt spid="23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dissolve">
                                      <p:cBhvr>
                                        <p:cTn id="22" dur="500"/>
                                        <p:tgtEl>
                                          <p:spTgt spid="23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5"/>
                                        </p:tgtEl>
                                        <p:attrNameLst>
                                          <p:attrName>style.visibility</p:attrName>
                                        </p:attrNameLst>
                                      </p:cBhvr>
                                      <p:to>
                                        <p:strVal val="visible"/>
                                      </p:to>
                                    </p:set>
                                    <p:anim calcmode="lin" valueType="num">
                                      <p:cBhvr>
                                        <p:cTn id="27" dur="500" fill="hold"/>
                                        <p:tgtEl>
                                          <p:spTgt spid="235"/>
                                        </p:tgtEl>
                                        <p:attrNameLst>
                                          <p:attrName>ppt_w</p:attrName>
                                        </p:attrNameLst>
                                      </p:cBhvr>
                                      <p:tavLst>
                                        <p:tav tm="0">
                                          <p:val>
                                            <p:fltVal val="0"/>
                                          </p:val>
                                        </p:tav>
                                        <p:tav tm="100000">
                                          <p:val>
                                            <p:strVal val="#ppt_w"/>
                                          </p:val>
                                        </p:tav>
                                      </p:tavLst>
                                    </p:anim>
                                    <p:anim calcmode="lin" valueType="num">
                                      <p:cBhvr>
                                        <p:cTn id="28" dur="500" fill="hold"/>
                                        <p:tgtEl>
                                          <p:spTgt spid="235"/>
                                        </p:tgtEl>
                                        <p:attrNameLst>
                                          <p:attrName>ppt_h</p:attrName>
                                        </p:attrNameLst>
                                      </p:cBhvr>
                                      <p:tavLst>
                                        <p:tav tm="0">
                                          <p:val>
                                            <p:fltVal val="0"/>
                                          </p:val>
                                        </p:tav>
                                        <p:tav tm="100000">
                                          <p:val>
                                            <p:strVal val="#ppt_h"/>
                                          </p:val>
                                        </p:tav>
                                      </p:tavLst>
                                    </p:anim>
                                    <p:animEffect transition="in" filter="fade">
                                      <p:cBhvr>
                                        <p:cTn id="29" dur="500"/>
                                        <p:tgtEl>
                                          <p:spTgt spid="235"/>
                                        </p:tgtEl>
                                      </p:cBhvr>
                                    </p:animEffect>
                                  </p:childTnLst>
                                </p:cTn>
                              </p:par>
                            </p:childTnLst>
                          </p:cTn>
                        </p:par>
                        <p:par>
                          <p:cTn id="30" fill="hold">
                            <p:stCondLst>
                              <p:cond delay="500"/>
                            </p:stCondLst>
                            <p:childTnLst>
                              <p:par>
                                <p:cTn id="31" presetID="1" presetClass="entr" presetSubtype="0" fill="hold" grpId="1" nodeType="afterEffect">
                                  <p:stCondLst>
                                    <p:cond delay="0"/>
                                  </p:stCondLst>
                                  <p:childTnLst>
                                    <p:set>
                                      <p:cBhvr>
                                        <p:cTn id="32" dur="1" fill="hold">
                                          <p:stCondLst>
                                            <p:cond delay="0"/>
                                          </p:stCondLst>
                                        </p:cTn>
                                        <p:tgtEl>
                                          <p:spTgt spid="234"/>
                                        </p:tgtEl>
                                        <p:attrNameLst>
                                          <p:attrName>style.visibility</p:attrName>
                                        </p:attrNameLst>
                                      </p:cBhvr>
                                      <p:to>
                                        <p:strVal val="visible"/>
                                      </p:to>
                                    </p:set>
                                  </p:childTnLst>
                                </p:cTn>
                              </p:par>
                            </p:childTnLst>
                          </p:cTn>
                        </p:par>
                        <p:par>
                          <p:cTn id="33" fill="hold">
                            <p:stCondLst>
                              <p:cond delay="500"/>
                            </p:stCondLst>
                            <p:childTnLst>
                              <p:par>
                                <p:cTn id="34" presetID="1" presetClass="exit" presetSubtype="0" fill="hold" grpId="1" nodeType="afterEffect">
                                  <p:stCondLst>
                                    <p:cond delay="0"/>
                                  </p:stCondLst>
                                  <p:childTnLst>
                                    <p:set>
                                      <p:cBhvr>
                                        <p:cTn id="35" dur="1" fill="hold">
                                          <p:stCondLst>
                                            <p:cond delay="0"/>
                                          </p:stCondLst>
                                        </p:cTn>
                                        <p:tgtEl>
                                          <p:spTgt spid="22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25"/>
                                        </p:tgtEl>
                                      </p:cBhvr>
                                    </p:animEffect>
                                    <p:set>
                                      <p:cBhvr>
                                        <p:cTn id="38" dur="1" fill="hold">
                                          <p:stCondLst>
                                            <p:cond delay="499"/>
                                          </p:stCondLst>
                                        </p:cTn>
                                        <p:tgtEl>
                                          <p:spTgt spid="225"/>
                                        </p:tgtEl>
                                        <p:attrNameLst>
                                          <p:attrName>style.visibility</p:attrName>
                                        </p:attrNameLst>
                                      </p:cBhvr>
                                      <p:to>
                                        <p:strVal val="hidden"/>
                                      </p:to>
                                    </p:set>
                                  </p:childTnLst>
                                </p:cTn>
                              </p:par>
                            </p:childTnLst>
                          </p:cTn>
                        </p:par>
                        <p:par>
                          <p:cTn id="39" fill="hold">
                            <p:stCondLst>
                              <p:cond delay="1000"/>
                            </p:stCondLst>
                            <p:childTnLst>
                              <p:par>
                                <p:cTn id="40" presetID="42" presetClass="path" presetSubtype="0" accel="50000" decel="50000" fill="hold" grpId="0" nodeType="afterEffect">
                                  <p:stCondLst>
                                    <p:cond delay="0"/>
                                  </p:stCondLst>
                                  <p:childTnLst>
                                    <p:animMotion origin="layout" path="M -3.05556E-6 -7.40741E-7 L -3.05556E-6 -0.31018 " pathEditMode="relative" rAng="0" ptsTypes="AA">
                                      <p:cBhvr>
                                        <p:cTn id="41" dur="2000" fill="hold"/>
                                        <p:tgtEl>
                                          <p:spTgt spid="234"/>
                                        </p:tgtEl>
                                        <p:attrNameLst>
                                          <p:attrName>ppt_x</p:attrName>
                                          <p:attrName>ppt_y</p:attrName>
                                        </p:attrNameLst>
                                      </p:cBhvr>
                                      <p:rCtr x="0" y="-15509"/>
                                    </p:animMotion>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37"/>
                                        </p:tgtEl>
                                        <p:attrNameLst>
                                          <p:attrName>style.visibility</p:attrName>
                                        </p:attrNameLst>
                                      </p:cBhvr>
                                      <p:to>
                                        <p:strVal val="visible"/>
                                      </p:to>
                                    </p:set>
                                    <p:animEffect transition="in" filter="wipe(left)">
                                      <p:cBhvr>
                                        <p:cTn id="46" dur="500"/>
                                        <p:tgtEl>
                                          <p:spTgt spid="23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36"/>
                                        </p:tgtEl>
                                        <p:attrNameLst>
                                          <p:attrName>style.visibility</p:attrName>
                                        </p:attrNameLst>
                                      </p:cBhvr>
                                      <p:to>
                                        <p:strVal val="visible"/>
                                      </p:to>
                                    </p:set>
                                    <p:animEffect transition="in" filter="wipe(left)">
                                      <p:cBhvr>
                                        <p:cTn id="51" dur="2000"/>
                                        <p:tgtEl>
                                          <p:spTgt spid="236"/>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wipe(left)">
                                      <p:cBhvr>
                                        <p:cTn id="55" dur="5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5" grpId="1" animBg="1"/>
      <p:bldP spid="229" grpId="0" animBg="1"/>
      <p:bldP spid="229" grpId="1" animBg="1"/>
      <p:bldP spid="231" grpId="0"/>
      <p:bldP spid="233" grpId="0"/>
      <p:bldP spid="235" grpId="0" animBg="1"/>
      <p:bldP spid="234" grpId="0" animBg="1"/>
      <p:bldP spid="234" grpId="1" animBg="1"/>
      <p:bldP spid="236" grpId="0" animBg="1"/>
      <p:bldP spid="237" grpId="0" animBg="1"/>
      <p:bldP spid="2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667"/>
          <p:cNvGrpSpPr/>
          <p:nvPr/>
        </p:nvGrpSpPr>
        <p:grpSpPr>
          <a:xfrm>
            <a:off x="1450238" y="2195130"/>
            <a:ext cx="6477000" cy="1447798"/>
            <a:chOff x="1371600" y="1752600"/>
            <a:chExt cx="6553200" cy="2057400"/>
          </a:xfrm>
          <a:solidFill>
            <a:schemeClr val="accent3">
              <a:lumMod val="20000"/>
              <a:lumOff val="80000"/>
            </a:schemeClr>
          </a:solidFill>
        </p:grpSpPr>
        <p:sp>
          <p:nvSpPr>
            <p:cNvPr id="253" name="Cloud Callout 252"/>
            <p:cNvSpPr/>
            <p:nvPr/>
          </p:nvSpPr>
          <p:spPr>
            <a:xfrm rot="10800000">
              <a:off x="13716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4" name="Cloud Callout 253"/>
            <p:cNvSpPr/>
            <p:nvPr/>
          </p:nvSpPr>
          <p:spPr>
            <a:xfrm flipV="1">
              <a:off x="14478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55" name="Group 93"/>
            <p:cNvGrpSpPr/>
            <p:nvPr/>
          </p:nvGrpSpPr>
          <p:grpSpPr>
            <a:xfrm flipV="1">
              <a:off x="1447800" y="1752600"/>
              <a:ext cx="6477000" cy="2057400"/>
              <a:chOff x="1524000" y="1905000"/>
              <a:chExt cx="6477000" cy="2057400"/>
            </a:xfrm>
            <a:grpFill/>
          </p:grpSpPr>
          <p:sp>
            <p:nvSpPr>
              <p:cNvPr id="256" name="Cloud Callout 255"/>
              <p:cNvSpPr/>
              <p:nvPr/>
            </p:nvSpPr>
            <p:spPr>
              <a:xfrm rot="10800000">
                <a:off x="15240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7" name="Cloud Callout 256"/>
              <p:cNvSpPr/>
              <p:nvPr/>
            </p:nvSpPr>
            <p:spPr>
              <a:xfrm flipV="1">
                <a:off x="16002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grpSp>
        <p:nvGrpSpPr>
          <p:cNvPr id="245" name="Group 667"/>
          <p:cNvGrpSpPr/>
          <p:nvPr/>
        </p:nvGrpSpPr>
        <p:grpSpPr>
          <a:xfrm>
            <a:off x="815224" y="4328728"/>
            <a:ext cx="7264414" cy="1447800"/>
            <a:chOff x="1371600" y="1752600"/>
            <a:chExt cx="6553200" cy="2057400"/>
          </a:xfrm>
          <a:solidFill>
            <a:schemeClr val="accent2">
              <a:lumMod val="20000"/>
              <a:lumOff val="80000"/>
            </a:schemeClr>
          </a:solidFill>
        </p:grpSpPr>
        <p:sp>
          <p:nvSpPr>
            <p:cNvPr id="246" name="Cloud Callout 245"/>
            <p:cNvSpPr/>
            <p:nvPr/>
          </p:nvSpPr>
          <p:spPr>
            <a:xfrm rot="10800000">
              <a:off x="13716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7" name="Cloud Callout 246"/>
            <p:cNvSpPr/>
            <p:nvPr/>
          </p:nvSpPr>
          <p:spPr>
            <a:xfrm flipV="1">
              <a:off x="1447800" y="17526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nvGrpSpPr>
            <p:cNvPr id="248" name="Group 93"/>
            <p:cNvGrpSpPr/>
            <p:nvPr/>
          </p:nvGrpSpPr>
          <p:grpSpPr>
            <a:xfrm flipV="1">
              <a:off x="1447800" y="1752600"/>
              <a:ext cx="6477000" cy="2057400"/>
              <a:chOff x="1524000" y="1905000"/>
              <a:chExt cx="6477000" cy="2057400"/>
            </a:xfrm>
            <a:grpFill/>
          </p:grpSpPr>
          <p:sp>
            <p:nvSpPr>
              <p:cNvPr id="249" name="Cloud Callout 248"/>
              <p:cNvSpPr/>
              <p:nvPr/>
            </p:nvSpPr>
            <p:spPr>
              <a:xfrm rot="10800000">
                <a:off x="15240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0" name="Cloud Callout 249"/>
              <p:cNvSpPr/>
              <p:nvPr/>
            </p:nvSpPr>
            <p:spPr>
              <a:xfrm flipV="1">
                <a:off x="1600200" y="1905000"/>
                <a:ext cx="6400800" cy="2057400"/>
              </a:xfrm>
              <a:prstGeom prst="cloudCallout">
                <a:avLst>
                  <a:gd name="adj1" fmla="val -20198"/>
                  <a:gd name="adj2" fmla="val 2028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grpSp>
      <p:sp>
        <p:nvSpPr>
          <p:cNvPr id="251" name="TextBox 250"/>
          <p:cNvSpPr txBox="1"/>
          <p:nvPr/>
        </p:nvSpPr>
        <p:spPr>
          <a:xfrm>
            <a:off x="762000" y="4830167"/>
            <a:ext cx="1548900" cy="369332"/>
          </a:xfrm>
          <a:prstGeom prst="rect">
            <a:avLst/>
          </a:prstGeom>
          <a:noFill/>
        </p:spPr>
        <p:txBody>
          <a:bodyPr wrap="square" rtlCol="0">
            <a:spAutoFit/>
          </a:bodyPr>
          <a:lstStyle/>
          <a:p>
            <a:pPr algn="ctr" defTabSz="457200"/>
            <a:r>
              <a:rPr lang="en-US" b="1" dirty="0">
                <a:solidFill>
                  <a:srgbClr val="002060"/>
                </a:solidFill>
              </a:rPr>
              <a:t>Transport</a:t>
            </a:r>
          </a:p>
        </p:txBody>
      </p:sp>
      <p:cxnSp>
        <p:nvCxnSpPr>
          <p:cNvPr id="191" name="Straight Connector 190"/>
          <p:cNvCxnSpPr/>
          <p:nvPr/>
        </p:nvCxnSpPr>
        <p:spPr>
          <a:xfrm>
            <a:off x="2329964" y="3411882"/>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2711031" y="2795976"/>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312126" y="2754145"/>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a:off x="4952089" y="3287208"/>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6650256" y="3456440"/>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6966811" y="2569029"/>
            <a:ext cx="0" cy="202434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H="1">
            <a:off x="5025372" y="4849081"/>
            <a:ext cx="765828" cy="631707"/>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2865743" y="4849081"/>
            <a:ext cx="489995" cy="631707"/>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4344249" y="4778493"/>
            <a:ext cx="489995" cy="631707"/>
          </a:xfrm>
          <a:prstGeom prst="line">
            <a:avLst/>
          </a:prstGeom>
          <a:ln w="28575">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4370119" y="2679601"/>
            <a:ext cx="571084" cy="6706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7" name="Freeform 176"/>
          <p:cNvSpPr/>
          <p:nvPr/>
        </p:nvSpPr>
        <p:spPr>
          <a:xfrm>
            <a:off x="1733939" y="4778493"/>
            <a:ext cx="5733662" cy="772885"/>
          </a:xfrm>
          <a:custGeom>
            <a:avLst/>
            <a:gdLst>
              <a:gd name="connsiteX0" fmla="*/ 424543 w 4724400"/>
              <a:gd name="connsiteY0" fmla="*/ 0 h 772885"/>
              <a:gd name="connsiteX1" fmla="*/ 4724400 w 4724400"/>
              <a:gd name="connsiteY1" fmla="*/ 0 h 772885"/>
              <a:gd name="connsiteX2" fmla="*/ 4484915 w 4724400"/>
              <a:gd name="connsiteY2" fmla="*/ 772885 h 772885"/>
              <a:gd name="connsiteX3" fmla="*/ 0 w 4724400"/>
              <a:gd name="connsiteY3" fmla="*/ 772885 h 772885"/>
              <a:gd name="connsiteX4" fmla="*/ 424543 w 4724400"/>
              <a:gd name="connsiteY4" fmla="*/ 0 h 77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72885">
                <a:moveTo>
                  <a:pt x="424543" y="0"/>
                </a:moveTo>
                <a:lnTo>
                  <a:pt x="4724400" y="0"/>
                </a:lnTo>
                <a:lnTo>
                  <a:pt x="4484915" y="772885"/>
                </a:lnTo>
                <a:lnTo>
                  <a:pt x="0" y="772885"/>
                </a:lnTo>
                <a:lnTo>
                  <a:pt x="424543" y="0"/>
                </a:lnTo>
                <a:close/>
              </a:path>
            </a:pathLst>
          </a:custGeom>
          <a:noFill/>
          <a:ln w="285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76" name="Freeform 175"/>
          <p:cNvSpPr/>
          <p:nvPr/>
        </p:nvSpPr>
        <p:spPr>
          <a:xfrm>
            <a:off x="2231571" y="2569029"/>
            <a:ext cx="4724400" cy="772885"/>
          </a:xfrm>
          <a:custGeom>
            <a:avLst/>
            <a:gdLst>
              <a:gd name="connsiteX0" fmla="*/ 424543 w 4724400"/>
              <a:gd name="connsiteY0" fmla="*/ 0 h 772885"/>
              <a:gd name="connsiteX1" fmla="*/ 4724400 w 4724400"/>
              <a:gd name="connsiteY1" fmla="*/ 0 h 772885"/>
              <a:gd name="connsiteX2" fmla="*/ 4484915 w 4724400"/>
              <a:gd name="connsiteY2" fmla="*/ 772885 h 772885"/>
              <a:gd name="connsiteX3" fmla="*/ 0 w 4724400"/>
              <a:gd name="connsiteY3" fmla="*/ 772885 h 772885"/>
              <a:gd name="connsiteX4" fmla="*/ 424543 w 4724400"/>
              <a:gd name="connsiteY4" fmla="*/ 0 h 77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772885">
                <a:moveTo>
                  <a:pt x="424543" y="0"/>
                </a:moveTo>
                <a:lnTo>
                  <a:pt x="4724400" y="0"/>
                </a:lnTo>
                <a:lnTo>
                  <a:pt x="4484915" y="772885"/>
                </a:lnTo>
                <a:lnTo>
                  <a:pt x="0" y="772885"/>
                </a:lnTo>
                <a:lnTo>
                  <a:pt x="424543" y="0"/>
                </a:lnTo>
                <a:close/>
              </a:path>
            </a:pathLst>
          </a:cu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2" name="Title 1"/>
          <p:cNvSpPr>
            <a:spLocks noGrp="1"/>
          </p:cNvSpPr>
          <p:nvPr>
            <p:ph type="title"/>
          </p:nvPr>
        </p:nvSpPr>
        <p:spPr/>
        <p:txBody>
          <a:bodyPr>
            <a:normAutofit fontScale="90000"/>
          </a:bodyPr>
          <a:lstStyle/>
          <a:p>
            <a:r>
              <a:rPr lang="en-US" dirty="0"/>
              <a:t>IP/MPLS FRR vs. Shared Mesh Protection (SMP)</a:t>
            </a:r>
            <a:br>
              <a:rPr lang="en-US" dirty="0"/>
            </a:br>
            <a:r>
              <a:rPr lang="en-US" sz="2700" i="1" dirty="0"/>
              <a:t>- Transport Level protection with SMP</a:t>
            </a:r>
          </a:p>
        </p:txBody>
      </p:sp>
      <p:pic>
        <p:nvPicPr>
          <p:cNvPr id="3" name="Picture 2" descr="infn_xtn.wmf"/>
          <p:cNvPicPr preferRelativeResize="0">
            <a:picLocks noChangeAspect="1"/>
          </p:cNvPicPr>
          <p:nvPr/>
        </p:nvPicPr>
        <p:blipFill>
          <a:blip r:embed="rId2" cstate="print"/>
          <a:stretch>
            <a:fillRect/>
          </a:stretch>
        </p:blipFill>
        <p:spPr>
          <a:xfrm>
            <a:off x="2454554" y="4423186"/>
            <a:ext cx="512955" cy="479644"/>
          </a:xfrm>
          <a:prstGeom prst="rect">
            <a:avLst/>
          </a:prstGeom>
        </p:spPr>
      </p:pic>
      <p:pic>
        <p:nvPicPr>
          <p:cNvPr id="4" name="Picture 3" descr="infn_xtn.wmf"/>
          <p:cNvPicPr preferRelativeResize="0">
            <a:picLocks noChangeAspect="1"/>
          </p:cNvPicPr>
          <p:nvPr/>
        </p:nvPicPr>
        <p:blipFill>
          <a:blip r:embed="rId2" cstate="print"/>
          <a:stretch>
            <a:fillRect/>
          </a:stretch>
        </p:blipFill>
        <p:spPr>
          <a:xfrm>
            <a:off x="4055649" y="4423186"/>
            <a:ext cx="512955" cy="479644"/>
          </a:xfrm>
          <a:prstGeom prst="rect">
            <a:avLst/>
          </a:prstGeom>
        </p:spPr>
      </p:pic>
      <p:pic>
        <p:nvPicPr>
          <p:cNvPr id="5" name="Picture 4" descr="infn_xtn.wmf"/>
          <p:cNvPicPr preferRelativeResize="0">
            <a:picLocks noChangeAspect="1"/>
          </p:cNvPicPr>
          <p:nvPr/>
        </p:nvPicPr>
        <p:blipFill>
          <a:blip r:embed="rId2" cstate="print"/>
          <a:stretch>
            <a:fillRect/>
          </a:stretch>
        </p:blipFill>
        <p:spPr>
          <a:xfrm>
            <a:off x="6710333" y="4423186"/>
            <a:ext cx="512955" cy="479644"/>
          </a:xfrm>
          <a:prstGeom prst="rect">
            <a:avLst/>
          </a:prstGeom>
        </p:spPr>
      </p:pic>
      <p:grpSp>
        <p:nvGrpSpPr>
          <p:cNvPr id="6" name="Group 847"/>
          <p:cNvGrpSpPr/>
          <p:nvPr/>
        </p:nvGrpSpPr>
        <p:grpSpPr>
          <a:xfrm>
            <a:off x="6570334" y="2324082"/>
            <a:ext cx="615533" cy="509408"/>
            <a:chOff x="2449286" y="3283091"/>
            <a:chExt cx="853635" cy="891155"/>
          </a:xfrm>
        </p:grpSpPr>
        <p:grpSp>
          <p:nvGrpSpPr>
            <p:cNvPr id="7" name="Group 124"/>
            <p:cNvGrpSpPr>
              <a:grpSpLocks noChangeAspect="1"/>
            </p:cNvGrpSpPr>
            <p:nvPr/>
          </p:nvGrpSpPr>
          <p:grpSpPr bwMode="auto">
            <a:xfrm>
              <a:off x="2449286" y="3283091"/>
              <a:ext cx="853635" cy="853480"/>
              <a:chOff x="1128" y="1940"/>
              <a:chExt cx="2386" cy="1374"/>
            </a:xfrm>
          </p:grpSpPr>
          <p:sp>
            <p:nvSpPr>
              <p:cNvPr id="9"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10"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11"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12"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13" name="Group 129"/>
              <p:cNvGrpSpPr>
                <a:grpSpLocks noChangeAspect="1"/>
              </p:cNvGrpSpPr>
              <p:nvPr/>
            </p:nvGrpSpPr>
            <p:grpSpPr bwMode="auto">
              <a:xfrm>
                <a:off x="1480" y="2039"/>
                <a:ext cx="1609" cy="570"/>
                <a:chOff x="4310" y="1146"/>
                <a:chExt cx="447" cy="153"/>
              </a:xfrm>
            </p:grpSpPr>
            <p:sp>
              <p:nvSpPr>
                <p:cNvPr id="25"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6"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7"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8"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29"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30"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31"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32"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14" name="Group 138"/>
              <p:cNvGrpSpPr>
                <a:grpSpLocks noChangeAspect="1"/>
              </p:cNvGrpSpPr>
              <p:nvPr/>
            </p:nvGrpSpPr>
            <p:grpSpPr bwMode="auto">
              <a:xfrm>
                <a:off x="1507" y="2057"/>
                <a:ext cx="1601" cy="570"/>
                <a:chOff x="4314" y="1150"/>
                <a:chExt cx="446" cy="153"/>
              </a:xfrm>
            </p:grpSpPr>
            <p:sp>
              <p:nvSpPr>
                <p:cNvPr id="17"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8"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9"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0"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1"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2"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3"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24"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15"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6"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8" name="TextBox 7"/>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pic>
        <p:nvPicPr>
          <p:cNvPr id="33" name="Picture 32" descr="infn_xtn.wmf"/>
          <p:cNvPicPr preferRelativeResize="0">
            <a:picLocks noChangeAspect="1"/>
          </p:cNvPicPr>
          <p:nvPr/>
        </p:nvPicPr>
        <p:blipFill>
          <a:blip r:embed="rId2" cstate="print"/>
          <a:stretch>
            <a:fillRect/>
          </a:stretch>
        </p:blipFill>
        <p:spPr>
          <a:xfrm>
            <a:off x="3288950" y="5311556"/>
            <a:ext cx="512955" cy="479644"/>
          </a:xfrm>
          <a:prstGeom prst="rect">
            <a:avLst/>
          </a:prstGeom>
        </p:spPr>
      </p:pic>
      <p:pic>
        <p:nvPicPr>
          <p:cNvPr id="34" name="Picture 33" descr="infn_xtn.wmf"/>
          <p:cNvPicPr preferRelativeResize="0">
            <a:picLocks noChangeAspect="1"/>
          </p:cNvPicPr>
          <p:nvPr/>
        </p:nvPicPr>
        <p:blipFill>
          <a:blip r:embed="rId2" cstate="print"/>
          <a:stretch>
            <a:fillRect/>
          </a:stretch>
        </p:blipFill>
        <p:spPr>
          <a:xfrm>
            <a:off x="4678022" y="5311556"/>
            <a:ext cx="512955" cy="479644"/>
          </a:xfrm>
          <a:prstGeom prst="rect">
            <a:avLst/>
          </a:prstGeom>
        </p:spPr>
      </p:pic>
      <p:pic>
        <p:nvPicPr>
          <p:cNvPr id="35" name="Picture 34" descr="infn_xtn.wmf"/>
          <p:cNvPicPr preferRelativeResize="0">
            <a:picLocks noChangeAspect="1"/>
          </p:cNvPicPr>
          <p:nvPr/>
        </p:nvPicPr>
        <p:blipFill>
          <a:blip r:embed="rId2" cstate="print"/>
          <a:stretch>
            <a:fillRect/>
          </a:stretch>
        </p:blipFill>
        <p:spPr>
          <a:xfrm>
            <a:off x="6376544" y="5311556"/>
            <a:ext cx="512955" cy="479644"/>
          </a:xfrm>
          <a:prstGeom prst="rect">
            <a:avLst/>
          </a:prstGeom>
        </p:spPr>
      </p:pic>
      <p:grpSp>
        <p:nvGrpSpPr>
          <p:cNvPr id="36" name="Group 6"/>
          <p:cNvGrpSpPr/>
          <p:nvPr/>
        </p:nvGrpSpPr>
        <p:grpSpPr>
          <a:xfrm>
            <a:off x="2015495" y="3013306"/>
            <a:ext cx="615533" cy="509408"/>
            <a:chOff x="2449286" y="3283091"/>
            <a:chExt cx="853635" cy="891155"/>
          </a:xfrm>
        </p:grpSpPr>
        <p:grpSp>
          <p:nvGrpSpPr>
            <p:cNvPr id="37" name="Group 124"/>
            <p:cNvGrpSpPr>
              <a:grpSpLocks noChangeAspect="1"/>
            </p:cNvGrpSpPr>
            <p:nvPr/>
          </p:nvGrpSpPr>
          <p:grpSpPr bwMode="auto">
            <a:xfrm>
              <a:off x="2449286" y="3283091"/>
              <a:ext cx="853635" cy="853480"/>
              <a:chOff x="1128" y="1940"/>
              <a:chExt cx="2386" cy="1374"/>
            </a:xfrm>
          </p:grpSpPr>
          <p:sp>
            <p:nvSpPr>
              <p:cNvPr id="39"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40"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41"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42"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43" name="Group 129"/>
              <p:cNvGrpSpPr>
                <a:grpSpLocks noChangeAspect="1"/>
              </p:cNvGrpSpPr>
              <p:nvPr/>
            </p:nvGrpSpPr>
            <p:grpSpPr bwMode="auto">
              <a:xfrm>
                <a:off x="1480" y="2039"/>
                <a:ext cx="1609" cy="570"/>
                <a:chOff x="4310" y="1146"/>
                <a:chExt cx="447" cy="153"/>
              </a:xfrm>
            </p:grpSpPr>
            <p:sp>
              <p:nvSpPr>
                <p:cNvPr id="55"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6"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7"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8"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59"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60"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61"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62"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44" name="Group 138"/>
              <p:cNvGrpSpPr>
                <a:grpSpLocks noChangeAspect="1"/>
              </p:cNvGrpSpPr>
              <p:nvPr/>
            </p:nvGrpSpPr>
            <p:grpSpPr bwMode="auto">
              <a:xfrm>
                <a:off x="1507" y="2057"/>
                <a:ext cx="1601" cy="570"/>
                <a:chOff x="4314" y="1150"/>
                <a:chExt cx="446" cy="153"/>
              </a:xfrm>
            </p:grpSpPr>
            <p:sp>
              <p:nvSpPr>
                <p:cNvPr id="47"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48"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49"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0"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1"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2"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3"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54"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45"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46"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38" name="TextBox 37"/>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grpSp>
        <p:nvGrpSpPr>
          <p:cNvPr id="63" name="Group 739"/>
          <p:cNvGrpSpPr/>
          <p:nvPr/>
        </p:nvGrpSpPr>
        <p:grpSpPr>
          <a:xfrm>
            <a:off x="2363746" y="2324082"/>
            <a:ext cx="615533" cy="509408"/>
            <a:chOff x="2449286" y="3283091"/>
            <a:chExt cx="853635" cy="891155"/>
          </a:xfrm>
        </p:grpSpPr>
        <p:grpSp>
          <p:nvGrpSpPr>
            <p:cNvPr id="64" name="Group 124"/>
            <p:cNvGrpSpPr>
              <a:grpSpLocks noChangeAspect="1"/>
            </p:cNvGrpSpPr>
            <p:nvPr/>
          </p:nvGrpSpPr>
          <p:grpSpPr bwMode="auto">
            <a:xfrm>
              <a:off x="2449286" y="3283091"/>
              <a:ext cx="853635" cy="853480"/>
              <a:chOff x="1128" y="1940"/>
              <a:chExt cx="2386" cy="1374"/>
            </a:xfrm>
          </p:grpSpPr>
          <p:sp>
            <p:nvSpPr>
              <p:cNvPr id="66"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67"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68"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69"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70" name="Group 129"/>
              <p:cNvGrpSpPr>
                <a:grpSpLocks noChangeAspect="1"/>
              </p:cNvGrpSpPr>
              <p:nvPr/>
            </p:nvGrpSpPr>
            <p:grpSpPr bwMode="auto">
              <a:xfrm>
                <a:off x="1480" y="2039"/>
                <a:ext cx="1609" cy="570"/>
                <a:chOff x="4310" y="1146"/>
                <a:chExt cx="447" cy="153"/>
              </a:xfrm>
            </p:grpSpPr>
            <p:sp>
              <p:nvSpPr>
                <p:cNvPr id="82"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3"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4"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5"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6"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7"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8"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89"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71" name="Group 138"/>
              <p:cNvGrpSpPr>
                <a:grpSpLocks noChangeAspect="1"/>
              </p:cNvGrpSpPr>
              <p:nvPr/>
            </p:nvGrpSpPr>
            <p:grpSpPr bwMode="auto">
              <a:xfrm>
                <a:off x="1507" y="2057"/>
                <a:ext cx="1601" cy="570"/>
                <a:chOff x="4314" y="1150"/>
                <a:chExt cx="446" cy="153"/>
              </a:xfrm>
            </p:grpSpPr>
            <p:sp>
              <p:nvSpPr>
                <p:cNvPr id="74"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5"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6"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7"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8"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79"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80"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81"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72"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73"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65" name="TextBox 64"/>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grpSp>
        <p:nvGrpSpPr>
          <p:cNvPr id="90" name="Group 874"/>
          <p:cNvGrpSpPr/>
          <p:nvPr/>
        </p:nvGrpSpPr>
        <p:grpSpPr>
          <a:xfrm>
            <a:off x="6367531" y="3013306"/>
            <a:ext cx="615533" cy="509408"/>
            <a:chOff x="2449286" y="3283091"/>
            <a:chExt cx="853635" cy="891155"/>
          </a:xfrm>
        </p:grpSpPr>
        <p:grpSp>
          <p:nvGrpSpPr>
            <p:cNvPr id="91" name="Group 124"/>
            <p:cNvGrpSpPr>
              <a:grpSpLocks noChangeAspect="1"/>
            </p:cNvGrpSpPr>
            <p:nvPr/>
          </p:nvGrpSpPr>
          <p:grpSpPr bwMode="auto">
            <a:xfrm>
              <a:off x="2449286" y="3283091"/>
              <a:ext cx="853635" cy="853480"/>
              <a:chOff x="1128" y="1940"/>
              <a:chExt cx="2386" cy="1374"/>
            </a:xfrm>
          </p:grpSpPr>
          <p:sp>
            <p:nvSpPr>
              <p:cNvPr id="93"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94"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95"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96"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97" name="Group 129"/>
              <p:cNvGrpSpPr>
                <a:grpSpLocks noChangeAspect="1"/>
              </p:cNvGrpSpPr>
              <p:nvPr/>
            </p:nvGrpSpPr>
            <p:grpSpPr bwMode="auto">
              <a:xfrm>
                <a:off x="1480" y="2039"/>
                <a:ext cx="1609" cy="570"/>
                <a:chOff x="4310" y="1146"/>
                <a:chExt cx="447" cy="153"/>
              </a:xfrm>
            </p:grpSpPr>
            <p:sp>
              <p:nvSpPr>
                <p:cNvPr id="109"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0"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1"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2"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3"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4"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5"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16"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98" name="Group 138"/>
              <p:cNvGrpSpPr>
                <a:grpSpLocks noChangeAspect="1"/>
              </p:cNvGrpSpPr>
              <p:nvPr/>
            </p:nvGrpSpPr>
            <p:grpSpPr bwMode="auto">
              <a:xfrm>
                <a:off x="1507" y="2057"/>
                <a:ext cx="1601" cy="570"/>
                <a:chOff x="4314" y="1150"/>
                <a:chExt cx="446" cy="153"/>
              </a:xfrm>
            </p:grpSpPr>
            <p:sp>
              <p:nvSpPr>
                <p:cNvPr id="101"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2"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3"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4"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5"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6"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7"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08"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99"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00"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92" name="TextBox 91"/>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pic>
        <p:nvPicPr>
          <p:cNvPr id="117" name="Picture 116" descr="infn_xtn.wmf"/>
          <p:cNvPicPr preferRelativeResize="0">
            <a:picLocks noChangeAspect="1"/>
          </p:cNvPicPr>
          <p:nvPr/>
        </p:nvPicPr>
        <p:blipFill>
          <a:blip r:embed="rId2" cstate="print"/>
          <a:stretch>
            <a:fillRect/>
          </a:stretch>
        </p:blipFill>
        <p:spPr>
          <a:xfrm>
            <a:off x="2073487" y="5311556"/>
            <a:ext cx="512955" cy="479644"/>
          </a:xfrm>
          <a:prstGeom prst="rect">
            <a:avLst/>
          </a:prstGeom>
        </p:spPr>
      </p:pic>
      <p:grpSp>
        <p:nvGrpSpPr>
          <p:cNvPr id="118" name="Group 793"/>
          <p:cNvGrpSpPr/>
          <p:nvPr/>
        </p:nvGrpSpPr>
        <p:grpSpPr>
          <a:xfrm>
            <a:off x="4626733" y="3013306"/>
            <a:ext cx="615533" cy="509408"/>
            <a:chOff x="2449286" y="3283091"/>
            <a:chExt cx="853635" cy="891155"/>
          </a:xfrm>
        </p:grpSpPr>
        <p:grpSp>
          <p:nvGrpSpPr>
            <p:cNvPr id="119" name="Group 124"/>
            <p:cNvGrpSpPr>
              <a:grpSpLocks noChangeAspect="1"/>
            </p:cNvGrpSpPr>
            <p:nvPr/>
          </p:nvGrpSpPr>
          <p:grpSpPr bwMode="auto">
            <a:xfrm>
              <a:off x="2449286" y="3283091"/>
              <a:ext cx="853635" cy="853480"/>
              <a:chOff x="1128" y="1940"/>
              <a:chExt cx="2386" cy="1374"/>
            </a:xfrm>
          </p:grpSpPr>
          <p:sp>
            <p:nvSpPr>
              <p:cNvPr id="121"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122"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123"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124"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125" name="Group 129"/>
              <p:cNvGrpSpPr>
                <a:grpSpLocks noChangeAspect="1"/>
              </p:cNvGrpSpPr>
              <p:nvPr/>
            </p:nvGrpSpPr>
            <p:grpSpPr bwMode="auto">
              <a:xfrm>
                <a:off x="1480" y="2039"/>
                <a:ext cx="1609" cy="570"/>
                <a:chOff x="4310" y="1146"/>
                <a:chExt cx="447" cy="153"/>
              </a:xfrm>
            </p:grpSpPr>
            <p:sp>
              <p:nvSpPr>
                <p:cNvPr id="137"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38"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39"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0"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1"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2"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3"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44"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126" name="Group 138"/>
              <p:cNvGrpSpPr>
                <a:grpSpLocks noChangeAspect="1"/>
              </p:cNvGrpSpPr>
              <p:nvPr/>
            </p:nvGrpSpPr>
            <p:grpSpPr bwMode="auto">
              <a:xfrm>
                <a:off x="1507" y="2057"/>
                <a:ext cx="1601" cy="570"/>
                <a:chOff x="4314" y="1150"/>
                <a:chExt cx="446" cy="153"/>
              </a:xfrm>
            </p:grpSpPr>
            <p:sp>
              <p:nvSpPr>
                <p:cNvPr id="129"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0"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1"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2"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3"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4"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5"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36"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127"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28"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120" name="TextBox 119"/>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grpSp>
        <p:nvGrpSpPr>
          <p:cNvPr id="145" name="Group 766"/>
          <p:cNvGrpSpPr/>
          <p:nvPr/>
        </p:nvGrpSpPr>
        <p:grpSpPr>
          <a:xfrm>
            <a:off x="4055649" y="2324082"/>
            <a:ext cx="615533" cy="509408"/>
            <a:chOff x="2449286" y="3283091"/>
            <a:chExt cx="853635" cy="891155"/>
          </a:xfrm>
        </p:grpSpPr>
        <p:grpSp>
          <p:nvGrpSpPr>
            <p:cNvPr id="146" name="Group 124"/>
            <p:cNvGrpSpPr>
              <a:grpSpLocks noChangeAspect="1"/>
            </p:cNvGrpSpPr>
            <p:nvPr/>
          </p:nvGrpSpPr>
          <p:grpSpPr bwMode="auto">
            <a:xfrm>
              <a:off x="2449286" y="3283091"/>
              <a:ext cx="853635" cy="853480"/>
              <a:chOff x="1128" y="1940"/>
              <a:chExt cx="2386" cy="1374"/>
            </a:xfrm>
          </p:grpSpPr>
          <p:sp>
            <p:nvSpPr>
              <p:cNvPr id="148" name="AutoShape 125"/>
              <p:cNvSpPr>
                <a:spLocks noChangeAspect="1" noChangeArrowheads="1" noTextEdit="1"/>
              </p:cNvSpPr>
              <p:nvPr/>
            </p:nvSpPr>
            <p:spPr bwMode="auto">
              <a:xfrm>
                <a:off x="1128" y="1940"/>
                <a:ext cx="2386" cy="1374"/>
              </a:xfrm>
              <a:prstGeom prst="rect">
                <a:avLst/>
              </a:prstGeom>
              <a:noFill/>
              <a:ln w="9525">
                <a:noFill/>
                <a:miter lim="800000"/>
                <a:headEnd/>
                <a:tailEnd/>
              </a:ln>
            </p:spPr>
            <p:txBody>
              <a:bodyPr/>
              <a:lstStyle/>
              <a:p>
                <a:pPr defTabSz="457200"/>
                <a:endParaRPr lang="en-US" sz="1400">
                  <a:solidFill>
                    <a:srgbClr val="FFC000"/>
                  </a:solidFill>
                </a:endParaRPr>
              </a:p>
            </p:txBody>
          </p:sp>
          <p:sp>
            <p:nvSpPr>
              <p:cNvPr id="149" name="Oval 126"/>
              <p:cNvSpPr>
                <a:spLocks noChangeAspect="1" noChangeArrowheads="1"/>
              </p:cNvSpPr>
              <p:nvPr/>
            </p:nvSpPr>
            <p:spPr bwMode="auto">
              <a:xfrm>
                <a:off x="1137" y="2491"/>
                <a:ext cx="2323" cy="778"/>
              </a:xfrm>
              <a:prstGeom prst="ellipse">
                <a:avLst/>
              </a:prstGeom>
              <a:solidFill>
                <a:srgbClr val="777777"/>
              </a:solidFill>
              <a:ln w="6350">
                <a:noFill/>
                <a:round/>
                <a:headEnd/>
                <a:tailEnd/>
              </a:ln>
            </p:spPr>
            <p:txBody>
              <a:bodyPr/>
              <a:lstStyle/>
              <a:p>
                <a:pPr defTabSz="457200"/>
                <a:endParaRPr lang="en-US" sz="1400">
                  <a:solidFill>
                    <a:srgbClr val="FFC000"/>
                  </a:solidFill>
                </a:endParaRPr>
              </a:p>
            </p:txBody>
          </p:sp>
          <p:sp>
            <p:nvSpPr>
              <p:cNvPr id="150" name="Rectangle 127"/>
              <p:cNvSpPr>
                <a:spLocks noChangeAspect="1" noChangeArrowheads="1"/>
              </p:cNvSpPr>
              <p:nvPr/>
            </p:nvSpPr>
            <p:spPr bwMode="auto">
              <a:xfrm>
                <a:off x="1128" y="2338"/>
                <a:ext cx="2323" cy="551"/>
              </a:xfrm>
              <a:prstGeom prst="rect">
                <a:avLst/>
              </a:prstGeom>
              <a:solidFill>
                <a:srgbClr val="777777"/>
              </a:solidFill>
              <a:ln w="9525">
                <a:noFill/>
                <a:miter lim="800000"/>
                <a:headEnd/>
                <a:tailEnd/>
              </a:ln>
            </p:spPr>
            <p:txBody>
              <a:bodyPr/>
              <a:lstStyle/>
              <a:p>
                <a:pPr defTabSz="457200"/>
                <a:endParaRPr lang="en-US" sz="1400">
                  <a:solidFill>
                    <a:srgbClr val="FFC000"/>
                  </a:solidFill>
                </a:endParaRPr>
              </a:p>
            </p:txBody>
          </p:sp>
          <p:sp>
            <p:nvSpPr>
              <p:cNvPr id="151" name="Oval 128"/>
              <p:cNvSpPr>
                <a:spLocks noChangeAspect="1" noChangeArrowheads="1"/>
              </p:cNvSpPr>
              <p:nvPr/>
            </p:nvSpPr>
            <p:spPr bwMode="auto">
              <a:xfrm>
                <a:off x="1137" y="1949"/>
                <a:ext cx="2323" cy="768"/>
              </a:xfrm>
              <a:prstGeom prst="ellipse">
                <a:avLst/>
              </a:prstGeom>
              <a:solidFill>
                <a:srgbClr val="999999"/>
              </a:solidFill>
              <a:ln w="6350">
                <a:solidFill>
                  <a:srgbClr val="999999"/>
                </a:solidFill>
                <a:round/>
                <a:headEnd/>
                <a:tailEnd/>
              </a:ln>
            </p:spPr>
            <p:txBody>
              <a:bodyPr/>
              <a:lstStyle/>
              <a:p>
                <a:pPr defTabSz="457200"/>
                <a:endParaRPr lang="en-US" sz="1400" dirty="0">
                  <a:solidFill>
                    <a:srgbClr val="FFC000"/>
                  </a:solidFill>
                </a:endParaRPr>
              </a:p>
            </p:txBody>
          </p:sp>
          <p:grpSp>
            <p:nvGrpSpPr>
              <p:cNvPr id="152" name="Group 129"/>
              <p:cNvGrpSpPr>
                <a:grpSpLocks noChangeAspect="1"/>
              </p:cNvGrpSpPr>
              <p:nvPr/>
            </p:nvGrpSpPr>
            <p:grpSpPr bwMode="auto">
              <a:xfrm>
                <a:off x="1480" y="2039"/>
                <a:ext cx="1609" cy="570"/>
                <a:chOff x="4310" y="1146"/>
                <a:chExt cx="447" cy="153"/>
              </a:xfrm>
            </p:grpSpPr>
            <p:sp>
              <p:nvSpPr>
                <p:cNvPr id="164" name="Freeform 130"/>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5" name="Freeform 131"/>
                <p:cNvSpPr>
                  <a:spLocks noChangeAspect="1"/>
                </p:cNvSpPr>
                <p:nvPr/>
              </p:nvSpPr>
              <p:spPr bwMode="auto">
                <a:xfrm>
                  <a:off x="4542" y="1150"/>
                  <a:ext cx="215" cy="65"/>
                </a:xfrm>
                <a:custGeom>
                  <a:avLst/>
                  <a:gdLst>
                    <a:gd name="T0" fmla="*/ 0 w 215"/>
                    <a:gd name="T1" fmla="*/ 50 h 65"/>
                    <a:gd name="T2" fmla="*/ 48 w 215"/>
                    <a:gd name="T3" fmla="*/ 65 h 65"/>
                    <a:gd name="T4" fmla="*/ 163 w 215"/>
                    <a:gd name="T5" fmla="*/ 22 h 65"/>
                    <a:gd name="T6" fmla="*/ 215 w 215"/>
                    <a:gd name="T7" fmla="*/ 35 h 65"/>
                    <a:gd name="T8" fmla="*/ 186 w 215"/>
                    <a:gd name="T9" fmla="*/ 0 h 65"/>
                    <a:gd name="T10" fmla="*/ 52 w 215"/>
                    <a:gd name="T11" fmla="*/ 0 h 65"/>
                    <a:gd name="T12" fmla="*/ 107 w 215"/>
                    <a:gd name="T13" fmla="*/ 11 h 65"/>
                    <a:gd name="T14" fmla="*/ 0 w 215"/>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5"/>
                    <a:gd name="T25" fmla="*/ 0 h 65"/>
                    <a:gd name="T26" fmla="*/ 215 w 21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 h="65">
                      <a:moveTo>
                        <a:pt x="0" y="50"/>
                      </a:moveTo>
                      <a:lnTo>
                        <a:pt x="48" y="65"/>
                      </a:lnTo>
                      <a:lnTo>
                        <a:pt x="163" y="22"/>
                      </a:lnTo>
                      <a:lnTo>
                        <a:pt x="215" y="35"/>
                      </a:lnTo>
                      <a:lnTo>
                        <a:pt x="186" y="0"/>
                      </a:lnTo>
                      <a:lnTo>
                        <a:pt x="52" y="0"/>
                      </a:lnTo>
                      <a:lnTo>
                        <a:pt x="107" y="11"/>
                      </a:lnTo>
                      <a:lnTo>
                        <a:pt x="0"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6" name="Freeform 132"/>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7" name="Freeform 133"/>
                <p:cNvSpPr>
                  <a:spLocks noChangeAspect="1"/>
                </p:cNvSpPr>
                <p:nvPr/>
              </p:nvSpPr>
              <p:spPr bwMode="auto">
                <a:xfrm>
                  <a:off x="4310" y="1226"/>
                  <a:ext cx="213" cy="69"/>
                </a:xfrm>
                <a:custGeom>
                  <a:avLst/>
                  <a:gdLst>
                    <a:gd name="T0" fmla="*/ 213 w 213"/>
                    <a:gd name="T1" fmla="*/ 15 h 69"/>
                    <a:gd name="T2" fmla="*/ 167 w 213"/>
                    <a:gd name="T3" fmla="*/ 0 h 69"/>
                    <a:gd name="T4" fmla="*/ 55 w 213"/>
                    <a:gd name="T5" fmla="*/ 44 h 69"/>
                    <a:gd name="T6" fmla="*/ 0 w 213"/>
                    <a:gd name="T7" fmla="*/ 30 h 69"/>
                    <a:gd name="T8" fmla="*/ 27 w 213"/>
                    <a:gd name="T9" fmla="*/ 69 h 69"/>
                    <a:gd name="T10" fmla="*/ 167 w 213"/>
                    <a:gd name="T11" fmla="*/ 69 h 69"/>
                    <a:gd name="T12" fmla="*/ 106 w 213"/>
                    <a:gd name="T13" fmla="*/ 55 h 69"/>
                    <a:gd name="T14" fmla="*/ 213 w 213"/>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9"/>
                    <a:gd name="T26" fmla="*/ 213 w 213"/>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9">
                      <a:moveTo>
                        <a:pt x="213" y="15"/>
                      </a:moveTo>
                      <a:lnTo>
                        <a:pt x="167" y="0"/>
                      </a:lnTo>
                      <a:lnTo>
                        <a:pt x="55" y="44"/>
                      </a:lnTo>
                      <a:lnTo>
                        <a:pt x="0" y="30"/>
                      </a:lnTo>
                      <a:lnTo>
                        <a:pt x="27" y="69"/>
                      </a:lnTo>
                      <a:lnTo>
                        <a:pt x="167" y="69"/>
                      </a:lnTo>
                      <a:lnTo>
                        <a:pt x="106" y="55"/>
                      </a:lnTo>
                      <a:lnTo>
                        <a:pt x="213"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8" name="Freeform 134"/>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69" name="Freeform 135"/>
                <p:cNvSpPr>
                  <a:spLocks noChangeAspect="1"/>
                </p:cNvSpPr>
                <p:nvPr/>
              </p:nvSpPr>
              <p:spPr bwMode="auto">
                <a:xfrm>
                  <a:off x="4321" y="1146"/>
                  <a:ext cx="214" cy="65"/>
                </a:xfrm>
                <a:custGeom>
                  <a:avLst/>
                  <a:gdLst>
                    <a:gd name="T0" fmla="*/ 0 w 214"/>
                    <a:gd name="T1" fmla="*/ 15 h 65"/>
                    <a:gd name="T2" fmla="*/ 48 w 214"/>
                    <a:gd name="T3" fmla="*/ 0 h 65"/>
                    <a:gd name="T4" fmla="*/ 163 w 214"/>
                    <a:gd name="T5" fmla="*/ 39 h 65"/>
                    <a:gd name="T6" fmla="*/ 214 w 214"/>
                    <a:gd name="T7" fmla="*/ 30 h 65"/>
                    <a:gd name="T8" fmla="*/ 186 w 214"/>
                    <a:gd name="T9" fmla="*/ 65 h 65"/>
                    <a:gd name="T10" fmla="*/ 53 w 214"/>
                    <a:gd name="T11" fmla="*/ 65 h 65"/>
                    <a:gd name="T12" fmla="*/ 108 w 214"/>
                    <a:gd name="T13" fmla="*/ 54 h 65"/>
                    <a:gd name="T14" fmla="*/ 0 w 214"/>
                    <a:gd name="T15" fmla="*/ 15 h 65"/>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5"/>
                    <a:gd name="T26" fmla="*/ 214 w 2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5">
                      <a:moveTo>
                        <a:pt x="0" y="15"/>
                      </a:moveTo>
                      <a:lnTo>
                        <a:pt x="48" y="0"/>
                      </a:lnTo>
                      <a:lnTo>
                        <a:pt x="163" y="39"/>
                      </a:lnTo>
                      <a:lnTo>
                        <a:pt x="214" y="30"/>
                      </a:lnTo>
                      <a:lnTo>
                        <a:pt x="186" y="65"/>
                      </a:lnTo>
                      <a:lnTo>
                        <a:pt x="53" y="65"/>
                      </a:lnTo>
                      <a:lnTo>
                        <a:pt x="108" y="54"/>
                      </a:lnTo>
                      <a:lnTo>
                        <a:pt x="0" y="15"/>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70" name="Freeform 136"/>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sp>
              <p:nvSpPr>
                <p:cNvPr id="171" name="Freeform 137"/>
                <p:cNvSpPr>
                  <a:spLocks noChangeAspect="1"/>
                </p:cNvSpPr>
                <p:nvPr/>
              </p:nvSpPr>
              <p:spPr bwMode="auto">
                <a:xfrm>
                  <a:off x="4535" y="1234"/>
                  <a:ext cx="213" cy="65"/>
                </a:xfrm>
                <a:custGeom>
                  <a:avLst/>
                  <a:gdLst>
                    <a:gd name="T0" fmla="*/ 213 w 213"/>
                    <a:gd name="T1" fmla="*/ 50 h 65"/>
                    <a:gd name="T2" fmla="*/ 165 w 213"/>
                    <a:gd name="T3" fmla="*/ 65 h 65"/>
                    <a:gd name="T4" fmla="*/ 55 w 213"/>
                    <a:gd name="T5" fmla="*/ 22 h 65"/>
                    <a:gd name="T6" fmla="*/ 0 w 213"/>
                    <a:gd name="T7" fmla="*/ 36 h 65"/>
                    <a:gd name="T8" fmla="*/ 27 w 213"/>
                    <a:gd name="T9" fmla="*/ 0 h 65"/>
                    <a:gd name="T10" fmla="*/ 165 w 213"/>
                    <a:gd name="T11" fmla="*/ 0 h 65"/>
                    <a:gd name="T12" fmla="*/ 106 w 213"/>
                    <a:gd name="T13" fmla="*/ 11 h 65"/>
                    <a:gd name="T14" fmla="*/ 213 w 213"/>
                    <a:gd name="T15" fmla="*/ 50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213" y="50"/>
                      </a:moveTo>
                      <a:lnTo>
                        <a:pt x="165" y="65"/>
                      </a:lnTo>
                      <a:lnTo>
                        <a:pt x="55" y="22"/>
                      </a:lnTo>
                      <a:lnTo>
                        <a:pt x="0" y="36"/>
                      </a:lnTo>
                      <a:lnTo>
                        <a:pt x="27" y="0"/>
                      </a:lnTo>
                      <a:lnTo>
                        <a:pt x="165" y="0"/>
                      </a:lnTo>
                      <a:lnTo>
                        <a:pt x="106" y="11"/>
                      </a:lnTo>
                      <a:lnTo>
                        <a:pt x="213" y="50"/>
                      </a:lnTo>
                      <a:close/>
                    </a:path>
                  </a:pathLst>
                </a:custGeom>
                <a:solidFill>
                  <a:schemeClr val="bg2"/>
                </a:solidFill>
                <a:ln w="9525">
                  <a:noFill/>
                  <a:round/>
                  <a:headEnd/>
                  <a:tailEnd/>
                </a:ln>
              </p:spPr>
              <p:txBody>
                <a:bodyPr/>
                <a:lstStyle/>
                <a:p>
                  <a:pPr defTabSz="457200"/>
                  <a:endParaRPr lang="en-US" sz="1400">
                    <a:solidFill>
                      <a:srgbClr val="FFC000"/>
                    </a:solidFill>
                  </a:endParaRPr>
                </a:p>
              </p:txBody>
            </p:sp>
          </p:grpSp>
          <p:grpSp>
            <p:nvGrpSpPr>
              <p:cNvPr id="153" name="Group 138"/>
              <p:cNvGrpSpPr>
                <a:grpSpLocks noChangeAspect="1"/>
              </p:cNvGrpSpPr>
              <p:nvPr/>
            </p:nvGrpSpPr>
            <p:grpSpPr bwMode="auto">
              <a:xfrm>
                <a:off x="1507" y="2057"/>
                <a:ext cx="1601" cy="570"/>
                <a:chOff x="4314" y="1150"/>
                <a:chExt cx="446" cy="153"/>
              </a:xfrm>
            </p:grpSpPr>
            <p:sp>
              <p:nvSpPr>
                <p:cNvPr id="156" name="Freeform 139"/>
                <p:cNvSpPr>
                  <a:spLocks noChangeAspect="1"/>
                </p:cNvSpPr>
                <p:nvPr/>
              </p:nvSpPr>
              <p:spPr bwMode="auto">
                <a:xfrm>
                  <a:off x="4548" y="1154"/>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57" name="Freeform 140"/>
                <p:cNvSpPr>
                  <a:spLocks noChangeAspect="1"/>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58" name="Freeform 141"/>
                <p:cNvSpPr>
                  <a:spLocks noChangeAspect="1"/>
                </p:cNvSpPr>
                <p:nvPr/>
              </p:nvSpPr>
              <p:spPr bwMode="auto">
                <a:xfrm>
                  <a:off x="4314" y="1229"/>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59" name="Freeform 142"/>
                <p:cNvSpPr>
                  <a:spLocks noChangeAspect="1"/>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0" name="Freeform 143"/>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1" name="Freeform 144"/>
                <p:cNvSpPr>
                  <a:spLocks noChangeAspect="1"/>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2" name="Freeform 145"/>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sp>
              <p:nvSpPr>
                <p:cNvPr id="163" name="Freeform 146"/>
                <p:cNvSpPr>
                  <a:spLocks noChangeAspect="1"/>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sz="1400">
                    <a:solidFill>
                      <a:srgbClr val="FFC000"/>
                    </a:solidFill>
                  </a:endParaRPr>
                </a:p>
              </p:txBody>
            </p:sp>
          </p:grpSp>
          <p:sp>
            <p:nvSpPr>
              <p:cNvPr id="154" name="Line 147"/>
              <p:cNvSpPr>
                <a:spLocks noChangeAspect="1" noChangeShapeType="1"/>
              </p:cNvSpPr>
              <p:nvPr/>
            </p:nvSpPr>
            <p:spPr bwMode="auto">
              <a:xfrm>
                <a:off x="1128" y="2320"/>
                <a:ext cx="0" cy="551"/>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sp>
            <p:nvSpPr>
              <p:cNvPr id="155" name="Line 148"/>
              <p:cNvSpPr>
                <a:spLocks noChangeAspect="1" noChangeShapeType="1"/>
              </p:cNvSpPr>
              <p:nvPr/>
            </p:nvSpPr>
            <p:spPr bwMode="auto">
              <a:xfrm>
                <a:off x="3451" y="2329"/>
                <a:ext cx="0" cy="542"/>
              </a:xfrm>
              <a:prstGeom prst="line">
                <a:avLst/>
              </a:prstGeom>
              <a:noFill/>
              <a:ln w="6350">
                <a:solidFill>
                  <a:srgbClr val="999999"/>
                </a:solidFill>
                <a:round/>
                <a:headEnd/>
                <a:tailEnd/>
              </a:ln>
            </p:spPr>
            <p:txBody>
              <a:bodyPr/>
              <a:lstStyle/>
              <a:p>
                <a:pPr defTabSz="457200"/>
                <a:endParaRPr lang="en-US" sz="1400">
                  <a:solidFill>
                    <a:srgbClr val="FFC000"/>
                  </a:solidFill>
                </a:endParaRPr>
              </a:p>
            </p:txBody>
          </p:sp>
        </p:grpSp>
        <p:sp>
          <p:nvSpPr>
            <p:cNvPr id="147" name="TextBox 146"/>
            <p:cNvSpPr txBox="1"/>
            <p:nvPr/>
          </p:nvSpPr>
          <p:spPr>
            <a:xfrm>
              <a:off x="2648016" y="3635823"/>
              <a:ext cx="456176" cy="538423"/>
            </a:xfrm>
            <a:prstGeom prst="rect">
              <a:avLst/>
            </a:prstGeom>
            <a:noFill/>
          </p:spPr>
          <p:txBody>
            <a:bodyPr wrap="none" rtlCol="0">
              <a:spAutoFit/>
            </a:bodyPr>
            <a:lstStyle/>
            <a:p>
              <a:pPr algn="ctr" defTabSz="457200"/>
              <a:r>
                <a:rPr lang="en-US" sz="1400" b="1" dirty="0">
                  <a:solidFill>
                    <a:prstClr val="white"/>
                  </a:solidFill>
                </a:rPr>
                <a:t>IP</a:t>
              </a:r>
            </a:p>
          </p:txBody>
        </p:sp>
      </p:grpSp>
      <p:pic>
        <p:nvPicPr>
          <p:cNvPr id="172" name="Picture 171" descr="infn_xtn.wmf"/>
          <p:cNvPicPr preferRelativeResize="0">
            <a:picLocks noChangeAspect="1"/>
          </p:cNvPicPr>
          <p:nvPr/>
        </p:nvPicPr>
        <p:blipFill>
          <a:blip r:embed="rId2" cstate="print"/>
          <a:stretch>
            <a:fillRect/>
          </a:stretch>
        </p:blipFill>
        <p:spPr>
          <a:xfrm>
            <a:off x="5654534" y="4423186"/>
            <a:ext cx="512955" cy="479644"/>
          </a:xfrm>
          <a:prstGeom prst="rect">
            <a:avLst/>
          </a:prstGeom>
        </p:spPr>
      </p:pic>
      <p:grpSp>
        <p:nvGrpSpPr>
          <p:cNvPr id="197" name="Group 410"/>
          <p:cNvGrpSpPr/>
          <p:nvPr/>
        </p:nvGrpSpPr>
        <p:grpSpPr>
          <a:xfrm>
            <a:off x="3574756" y="1600200"/>
            <a:ext cx="361432" cy="244568"/>
            <a:chOff x="586154" y="3911067"/>
            <a:chExt cx="2915956" cy="1973131"/>
          </a:xfrm>
        </p:grpSpPr>
        <p:sp>
          <p:nvSpPr>
            <p:cNvPr id="198"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pPr defTabSz="457200"/>
              <a:endParaRPr lang="en-US">
                <a:solidFill>
                  <a:srgbClr val="2A313D"/>
                </a:solidFill>
              </a:endParaRPr>
            </a:p>
          </p:txBody>
        </p:sp>
        <p:sp>
          <p:nvSpPr>
            <p:cNvPr id="199"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pPr defTabSz="457200"/>
              <a:endParaRPr lang="en-US">
                <a:solidFill>
                  <a:srgbClr val="2A313D"/>
                </a:solidFill>
              </a:endParaRPr>
            </a:p>
          </p:txBody>
        </p:sp>
        <p:sp>
          <p:nvSpPr>
            <p:cNvPr id="200"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pPr defTabSz="457200"/>
              <a:endParaRPr lang="en-US">
                <a:solidFill>
                  <a:srgbClr val="2A313D"/>
                </a:solidFill>
              </a:endParaRPr>
            </a:p>
          </p:txBody>
        </p:sp>
        <p:grpSp>
          <p:nvGrpSpPr>
            <p:cNvPr id="201" name="Group 267"/>
            <p:cNvGrpSpPr>
              <a:grpSpLocks/>
            </p:cNvGrpSpPr>
            <p:nvPr/>
          </p:nvGrpSpPr>
          <p:grpSpPr bwMode="auto">
            <a:xfrm>
              <a:off x="1045410" y="4066949"/>
              <a:ext cx="2006970" cy="851778"/>
              <a:chOff x="4314" y="1150"/>
              <a:chExt cx="446" cy="153"/>
            </a:xfrm>
          </p:grpSpPr>
          <p:sp>
            <p:nvSpPr>
              <p:cNvPr id="202"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3"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4"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5"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6"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7"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8"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09"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grpSp>
      </p:grpSp>
      <p:grpSp>
        <p:nvGrpSpPr>
          <p:cNvPr id="210" name="Group 410"/>
          <p:cNvGrpSpPr/>
          <p:nvPr/>
        </p:nvGrpSpPr>
        <p:grpSpPr>
          <a:xfrm>
            <a:off x="7179249" y="1631222"/>
            <a:ext cx="361432" cy="244568"/>
            <a:chOff x="586154" y="3911067"/>
            <a:chExt cx="2915956" cy="1973131"/>
          </a:xfrm>
        </p:grpSpPr>
        <p:sp>
          <p:nvSpPr>
            <p:cNvPr id="211" name="Oval 253"/>
            <p:cNvSpPr>
              <a:spLocks noChangeArrowheads="1"/>
            </p:cNvSpPr>
            <p:nvPr/>
          </p:nvSpPr>
          <p:spPr bwMode="auto">
            <a:xfrm>
              <a:off x="586154" y="4742926"/>
              <a:ext cx="2915956" cy="1141272"/>
            </a:xfrm>
            <a:prstGeom prst="ellipse">
              <a:avLst/>
            </a:prstGeom>
            <a:gradFill rotWithShape="1">
              <a:gsLst>
                <a:gs pos="0">
                  <a:srgbClr val="373737"/>
                </a:gs>
                <a:gs pos="100000">
                  <a:srgbClr val="777777"/>
                </a:gs>
              </a:gsLst>
              <a:lin ang="0" scaled="1"/>
            </a:gradFill>
            <a:ln w="6350">
              <a:noFill/>
              <a:round/>
              <a:headEnd/>
              <a:tailEnd/>
            </a:ln>
          </p:spPr>
          <p:txBody>
            <a:bodyPr/>
            <a:lstStyle/>
            <a:p>
              <a:pPr defTabSz="457200"/>
              <a:endParaRPr lang="en-US">
                <a:solidFill>
                  <a:srgbClr val="2A313D"/>
                </a:solidFill>
              </a:endParaRPr>
            </a:p>
          </p:txBody>
        </p:sp>
        <p:sp>
          <p:nvSpPr>
            <p:cNvPr id="212" name="Rectangle 255"/>
            <p:cNvSpPr>
              <a:spLocks noChangeArrowheads="1"/>
            </p:cNvSpPr>
            <p:nvPr/>
          </p:nvSpPr>
          <p:spPr bwMode="auto">
            <a:xfrm>
              <a:off x="586154" y="4490054"/>
              <a:ext cx="2915956" cy="812808"/>
            </a:xfrm>
            <a:prstGeom prst="rect">
              <a:avLst/>
            </a:prstGeom>
            <a:gradFill rotWithShape="1">
              <a:gsLst>
                <a:gs pos="0">
                  <a:srgbClr val="373737"/>
                </a:gs>
                <a:gs pos="100000">
                  <a:srgbClr val="777777"/>
                </a:gs>
              </a:gsLst>
              <a:lin ang="0" scaled="1"/>
            </a:gradFill>
            <a:ln w="9525">
              <a:noFill/>
              <a:miter lim="800000"/>
              <a:headEnd/>
              <a:tailEnd/>
            </a:ln>
          </p:spPr>
          <p:txBody>
            <a:bodyPr/>
            <a:lstStyle/>
            <a:p>
              <a:pPr defTabSz="457200"/>
              <a:endParaRPr lang="en-US">
                <a:solidFill>
                  <a:srgbClr val="2A313D"/>
                </a:solidFill>
              </a:endParaRPr>
            </a:p>
          </p:txBody>
        </p:sp>
        <p:sp>
          <p:nvSpPr>
            <p:cNvPr id="213" name="Oval 256"/>
            <p:cNvSpPr>
              <a:spLocks noChangeArrowheads="1"/>
            </p:cNvSpPr>
            <p:nvPr/>
          </p:nvSpPr>
          <p:spPr bwMode="auto">
            <a:xfrm>
              <a:off x="586154" y="3911067"/>
              <a:ext cx="2915956" cy="1141272"/>
            </a:xfrm>
            <a:prstGeom prst="ellipse">
              <a:avLst/>
            </a:prstGeom>
            <a:solidFill>
              <a:srgbClr val="B2B2B2"/>
            </a:solidFill>
            <a:ln w="6350">
              <a:noFill/>
              <a:round/>
              <a:headEnd/>
              <a:tailEnd/>
            </a:ln>
          </p:spPr>
          <p:txBody>
            <a:bodyPr/>
            <a:lstStyle/>
            <a:p>
              <a:pPr defTabSz="457200"/>
              <a:endParaRPr lang="en-US">
                <a:solidFill>
                  <a:srgbClr val="2A313D"/>
                </a:solidFill>
              </a:endParaRPr>
            </a:p>
          </p:txBody>
        </p:sp>
        <p:grpSp>
          <p:nvGrpSpPr>
            <p:cNvPr id="214" name="Group 267"/>
            <p:cNvGrpSpPr>
              <a:grpSpLocks/>
            </p:cNvGrpSpPr>
            <p:nvPr/>
          </p:nvGrpSpPr>
          <p:grpSpPr bwMode="auto">
            <a:xfrm>
              <a:off x="1045410" y="4066949"/>
              <a:ext cx="2006970" cy="851778"/>
              <a:chOff x="4314" y="1150"/>
              <a:chExt cx="446" cy="153"/>
            </a:xfrm>
          </p:grpSpPr>
          <p:sp>
            <p:nvSpPr>
              <p:cNvPr id="215" name="Freeform 268"/>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6" name="Freeform 269"/>
              <p:cNvSpPr>
                <a:spLocks/>
              </p:cNvSpPr>
              <p:nvPr/>
            </p:nvSpPr>
            <p:spPr bwMode="auto">
              <a:xfrm>
                <a:off x="4548" y="1153"/>
                <a:ext cx="212" cy="66"/>
              </a:xfrm>
              <a:custGeom>
                <a:avLst/>
                <a:gdLst>
                  <a:gd name="T0" fmla="*/ 0 w 212"/>
                  <a:gd name="T1" fmla="*/ 51 h 66"/>
                  <a:gd name="T2" fmla="*/ 46 w 212"/>
                  <a:gd name="T3" fmla="*/ 66 h 66"/>
                  <a:gd name="T4" fmla="*/ 161 w 212"/>
                  <a:gd name="T5" fmla="*/ 23 h 66"/>
                  <a:gd name="T6" fmla="*/ 212 w 212"/>
                  <a:gd name="T7" fmla="*/ 36 h 66"/>
                  <a:gd name="T8" fmla="*/ 184 w 212"/>
                  <a:gd name="T9" fmla="*/ 0 h 66"/>
                  <a:gd name="T10" fmla="*/ 49 w 212"/>
                  <a:gd name="T11" fmla="*/ 0 h 66"/>
                  <a:gd name="T12" fmla="*/ 106 w 212"/>
                  <a:gd name="T13" fmla="*/ 10 h 66"/>
                  <a:gd name="T14" fmla="*/ 0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0" y="51"/>
                    </a:moveTo>
                    <a:lnTo>
                      <a:pt x="46" y="66"/>
                    </a:lnTo>
                    <a:lnTo>
                      <a:pt x="161" y="23"/>
                    </a:lnTo>
                    <a:lnTo>
                      <a:pt x="212" y="36"/>
                    </a:lnTo>
                    <a:lnTo>
                      <a:pt x="184" y="0"/>
                    </a:lnTo>
                    <a:lnTo>
                      <a:pt x="49" y="0"/>
                    </a:lnTo>
                    <a:lnTo>
                      <a:pt x="106" y="10"/>
                    </a:lnTo>
                    <a:lnTo>
                      <a:pt x="0"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7" name="Freeform 270"/>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8" name="Freeform 271"/>
              <p:cNvSpPr>
                <a:spLocks/>
              </p:cNvSpPr>
              <p:nvPr/>
            </p:nvSpPr>
            <p:spPr bwMode="auto">
              <a:xfrm>
                <a:off x="4314" y="1230"/>
                <a:ext cx="214" cy="69"/>
              </a:xfrm>
              <a:custGeom>
                <a:avLst/>
                <a:gdLst>
                  <a:gd name="T0" fmla="*/ 214 w 214"/>
                  <a:gd name="T1" fmla="*/ 15 h 69"/>
                  <a:gd name="T2" fmla="*/ 166 w 214"/>
                  <a:gd name="T3" fmla="*/ 0 h 69"/>
                  <a:gd name="T4" fmla="*/ 55 w 214"/>
                  <a:gd name="T5" fmla="*/ 43 h 69"/>
                  <a:gd name="T6" fmla="*/ 0 w 214"/>
                  <a:gd name="T7" fmla="*/ 28 h 69"/>
                  <a:gd name="T8" fmla="*/ 28 w 214"/>
                  <a:gd name="T9" fmla="*/ 69 h 69"/>
                  <a:gd name="T10" fmla="*/ 166 w 214"/>
                  <a:gd name="T11" fmla="*/ 69 h 69"/>
                  <a:gd name="T12" fmla="*/ 106 w 214"/>
                  <a:gd name="T13" fmla="*/ 54 h 69"/>
                  <a:gd name="T14" fmla="*/ 214 w 214"/>
                  <a:gd name="T15" fmla="*/ 15 h 69"/>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69"/>
                  <a:gd name="T26" fmla="*/ 214 w 214"/>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69">
                    <a:moveTo>
                      <a:pt x="214" y="15"/>
                    </a:moveTo>
                    <a:lnTo>
                      <a:pt x="166" y="0"/>
                    </a:lnTo>
                    <a:lnTo>
                      <a:pt x="55" y="43"/>
                    </a:lnTo>
                    <a:lnTo>
                      <a:pt x="0" y="28"/>
                    </a:lnTo>
                    <a:lnTo>
                      <a:pt x="28" y="69"/>
                    </a:lnTo>
                    <a:lnTo>
                      <a:pt x="166" y="69"/>
                    </a:lnTo>
                    <a:lnTo>
                      <a:pt x="106" y="54"/>
                    </a:lnTo>
                    <a:lnTo>
                      <a:pt x="214" y="15"/>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19" name="Freeform 272"/>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20" name="Freeform 273"/>
              <p:cNvSpPr>
                <a:spLocks/>
              </p:cNvSpPr>
              <p:nvPr/>
            </p:nvSpPr>
            <p:spPr bwMode="auto">
              <a:xfrm>
                <a:off x="4326" y="1150"/>
                <a:ext cx="213" cy="65"/>
              </a:xfrm>
              <a:custGeom>
                <a:avLst/>
                <a:gdLst>
                  <a:gd name="T0" fmla="*/ 0 w 213"/>
                  <a:gd name="T1" fmla="*/ 13 h 65"/>
                  <a:gd name="T2" fmla="*/ 48 w 213"/>
                  <a:gd name="T3" fmla="*/ 0 h 65"/>
                  <a:gd name="T4" fmla="*/ 161 w 213"/>
                  <a:gd name="T5" fmla="*/ 39 h 65"/>
                  <a:gd name="T6" fmla="*/ 213 w 213"/>
                  <a:gd name="T7" fmla="*/ 28 h 65"/>
                  <a:gd name="T8" fmla="*/ 186 w 213"/>
                  <a:gd name="T9" fmla="*/ 65 h 65"/>
                  <a:gd name="T10" fmla="*/ 52 w 213"/>
                  <a:gd name="T11" fmla="*/ 65 h 65"/>
                  <a:gd name="T12" fmla="*/ 106 w 213"/>
                  <a:gd name="T13" fmla="*/ 54 h 65"/>
                  <a:gd name="T14" fmla="*/ 0 w 213"/>
                  <a:gd name="T15" fmla="*/ 13 h 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65"/>
                  <a:gd name="T26" fmla="*/ 213 w 2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65">
                    <a:moveTo>
                      <a:pt x="0" y="13"/>
                    </a:moveTo>
                    <a:lnTo>
                      <a:pt x="48" y="0"/>
                    </a:lnTo>
                    <a:lnTo>
                      <a:pt x="161" y="39"/>
                    </a:lnTo>
                    <a:lnTo>
                      <a:pt x="213" y="28"/>
                    </a:lnTo>
                    <a:lnTo>
                      <a:pt x="186" y="65"/>
                    </a:lnTo>
                    <a:lnTo>
                      <a:pt x="52" y="65"/>
                    </a:lnTo>
                    <a:lnTo>
                      <a:pt x="106" y="54"/>
                    </a:lnTo>
                    <a:lnTo>
                      <a:pt x="0" y="13"/>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21" name="Freeform 274"/>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sp>
            <p:nvSpPr>
              <p:cNvPr id="222" name="Freeform 275"/>
              <p:cNvSpPr>
                <a:spLocks/>
              </p:cNvSpPr>
              <p:nvPr/>
            </p:nvSpPr>
            <p:spPr bwMode="auto">
              <a:xfrm>
                <a:off x="4539" y="1237"/>
                <a:ext cx="212" cy="66"/>
              </a:xfrm>
              <a:custGeom>
                <a:avLst/>
                <a:gdLst>
                  <a:gd name="T0" fmla="*/ 212 w 212"/>
                  <a:gd name="T1" fmla="*/ 51 h 66"/>
                  <a:gd name="T2" fmla="*/ 166 w 212"/>
                  <a:gd name="T3" fmla="*/ 66 h 66"/>
                  <a:gd name="T4" fmla="*/ 55 w 212"/>
                  <a:gd name="T5" fmla="*/ 21 h 66"/>
                  <a:gd name="T6" fmla="*/ 0 w 212"/>
                  <a:gd name="T7" fmla="*/ 36 h 66"/>
                  <a:gd name="T8" fmla="*/ 28 w 212"/>
                  <a:gd name="T9" fmla="*/ 0 h 66"/>
                  <a:gd name="T10" fmla="*/ 166 w 212"/>
                  <a:gd name="T11" fmla="*/ 0 h 66"/>
                  <a:gd name="T12" fmla="*/ 106 w 212"/>
                  <a:gd name="T13" fmla="*/ 10 h 66"/>
                  <a:gd name="T14" fmla="*/ 212 w 212"/>
                  <a:gd name="T15" fmla="*/ 51 h 66"/>
                  <a:gd name="T16" fmla="*/ 0 60000 65536"/>
                  <a:gd name="T17" fmla="*/ 0 60000 65536"/>
                  <a:gd name="T18" fmla="*/ 0 60000 65536"/>
                  <a:gd name="T19" fmla="*/ 0 60000 65536"/>
                  <a:gd name="T20" fmla="*/ 0 60000 65536"/>
                  <a:gd name="T21" fmla="*/ 0 60000 65536"/>
                  <a:gd name="T22" fmla="*/ 0 60000 65536"/>
                  <a:gd name="T23" fmla="*/ 0 60000 65536"/>
                  <a:gd name="T24" fmla="*/ 0 w 212"/>
                  <a:gd name="T25" fmla="*/ 0 h 66"/>
                  <a:gd name="T26" fmla="*/ 212 w 212"/>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2" h="66">
                    <a:moveTo>
                      <a:pt x="212" y="51"/>
                    </a:moveTo>
                    <a:lnTo>
                      <a:pt x="166" y="66"/>
                    </a:lnTo>
                    <a:lnTo>
                      <a:pt x="55" y="21"/>
                    </a:lnTo>
                    <a:lnTo>
                      <a:pt x="0" y="36"/>
                    </a:lnTo>
                    <a:lnTo>
                      <a:pt x="28" y="0"/>
                    </a:lnTo>
                    <a:lnTo>
                      <a:pt x="166" y="0"/>
                    </a:lnTo>
                    <a:lnTo>
                      <a:pt x="106" y="10"/>
                    </a:lnTo>
                    <a:lnTo>
                      <a:pt x="212" y="51"/>
                    </a:lnTo>
                    <a:close/>
                  </a:path>
                </a:pathLst>
              </a:custGeom>
              <a:solidFill>
                <a:srgbClr val="FFFFFF"/>
              </a:solidFill>
              <a:ln w="9525">
                <a:noFill/>
                <a:round/>
                <a:headEnd/>
                <a:tailEnd/>
              </a:ln>
            </p:spPr>
            <p:txBody>
              <a:bodyPr/>
              <a:lstStyle/>
              <a:p>
                <a:pPr defTabSz="457200"/>
                <a:endParaRPr lang="en-US">
                  <a:solidFill>
                    <a:srgbClr val="2A313D"/>
                  </a:solidFill>
                </a:endParaRPr>
              </a:p>
            </p:txBody>
          </p:sp>
        </p:grpSp>
      </p:grpSp>
      <p:cxnSp>
        <p:nvCxnSpPr>
          <p:cNvPr id="223" name="Straight Connector 222"/>
          <p:cNvCxnSpPr>
            <a:stCxn id="225" idx="0"/>
            <a:endCxn id="151" idx="1"/>
          </p:cNvCxnSpPr>
          <p:nvPr/>
        </p:nvCxnSpPr>
        <p:spPr>
          <a:xfrm>
            <a:off x="3801905" y="1774038"/>
            <a:ext cx="343829" cy="593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7084173" y="1875790"/>
            <a:ext cx="275792" cy="500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 name="Freeform 224"/>
          <p:cNvSpPr/>
          <p:nvPr/>
        </p:nvSpPr>
        <p:spPr>
          <a:xfrm>
            <a:off x="3801905" y="1774038"/>
            <a:ext cx="3635828" cy="859971"/>
          </a:xfrm>
          <a:custGeom>
            <a:avLst/>
            <a:gdLst>
              <a:gd name="connsiteX0" fmla="*/ 0 w 3635828"/>
              <a:gd name="connsiteY0" fmla="*/ 0 h 859971"/>
              <a:gd name="connsiteX1" fmla="*/ 468085 w 3635828"/>
              <a:gd name="connsiteY1" fmla="*/ 859971 h 859971"/>
              <a:gd name="connsiteX2" fmla="*/ 3178628 w 3635828"/>
              <a:gd name="connsiteY2" fmla="*/ 849085 h 859971"/>
              <a:gd name="connsiteX3" fmla="*/ 3635828 w 3635828"/>
              <a:gd name="connsiteY3" fmla="*/ 43542 h 859971"/>
            </a:gdLst>
            <a:ahLst/>
            <a:cxnLst>
              <a:cxn ang="0">
                <a:pos x="connsiteX0" y="connsiteY0"/>
              </a:cxn>
              <a:cxn ang="0">
                <a:pos x="connsiteX1" y="connsiteY1"/>
              </a:cxn>
              <a:cxn ang="0">
                <a:pos x="connsiteX2" y="connsiteY2"/>
              </a:cxn>
              <a:cxn ang="0">
                <a:pos x="connsiteX3" y="connsiteY3"/>
              </a:cxn>
            </a:cxnLst>
            <a:rect l="l" t="t" r="r" b="b"/>
            <a:pathLst>
              <a:path w="3635828" h="859971">
                <a:moveTo>
                  <a:pt x="0" y="0"/>
                </a:moveTo>
                <a:lnTo>
                  <a:pt x="468085" y="859971"/>
                </a:lnTo>
                <a:lnTo>
                  <a:pt x="3178628" y="849085"/>
                </a:lnTo>
                <a:lnTo>
                  <a:pt x="3635828" y="43542"/>
                </a:lnTo>
              </a:path>
            </a:pathLst>
          </a:cu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9" name="Freeform 228"/>
          <p:cNvSpPr/>
          <p:nvPr/>
        </p:nvSpPr>
        <p:spPr>
          <a:xfrm>
            <a:off x="3690257" y="1709057"/>
            <a:ext cx="3788229" cy="3069772"/>
          </a:xfrm>
          <a:custGeom>
            <a:avLst/>
            <a:gdLst>
              <a:gd name="connsiteX0" fmla="*/ 0 w 3788229"/>
              <a:gd name="connsiteY0" fmla="*/ 0 h 3069772"/>
              <a:gd name="connsiteX1" fmla="*/ 576943 w 3788229"/>
              <a:gd name="connsiteY1" fmla="*/ 1055914 h 3069772"/>
              <a:gd name="connsiteX2" fmla="*/ 576943 w 3788229"/>
              <a:gd name="connsiteY2" fmla="*/ 3048000 h 3069772"/>
              <a:gd name="connsiteX3" fmla="*/ 3331029 w 3788229"/>
              <a:gd name="connsiteY3" fmla="*/ 3069772 h 3069772"/>
              <a:gd name="connsiteX4" fmla="*/ 3320143 w 3788229"/>
              <a:gd name="connsiteY4" fmla="*/ 979714 h 3069772"/>
              <a:gd name="connsiteX5" fmla="*/ 3788229 w 3788229"/>
              <a:gd name="connsiteY5" fmla="*/ 141514 h 306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8229" h="3069772">
                <a:moveTo>
                  <a:pt x="0" y="0"/>
                </a:moveTo>
                <a:lnTo>
                  <a:pt x="576943" y="1055914"/>
                </a:lnTo>
                <a:lnTo>
                  <a:pt x="576943" y="3048000"/>
                </a:lnTo>
                <a:lnTo>
                  <a:pt x="3331029" y="3069772"/>
                </a:lnTo>
                <a:cubicBezTo>
                  <a:pt x="3327400" y="2373086"/>
                  <a:pt x="3323772" y="1676400"/>
                  <a:pt x="3320143" y="979714"/>
                </a:cubicBezTo>
                <a:lnTo>
                  <a:pt x="3788229" y="141514"/>
                </a:lnTo>
              </a:path>
            </a:pathLst>
          </a:custGeom>
          <a:noFill/>
          <a:ln w="50800">
            <a:solidFill>
              <a:srgbClr val="0070C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30" name="Straight Connector 229"/>
          <p:cNvCxnSpPr/>
          <p:nvPr/>
        </p:nvCxnSpPr>
        <p:spPr>
          <a:xfrm>
            <a:off x="76200" y="3429000"/>
            <a:ext cx="449368" cy="0"/>
          </a:xfrm>
          <a:prstGeom prst="line">
            <a:avLst/>
          </a:prstGeom>
          <a:ln w="76200">
            <a:solidFill>
              <a:srgbClr val="0070C0"/>
            </a:solidFill>
            <a:prstDash val="sysDash"/>
          </a:ln>
          <a:effectLst/>
        </p:spPr>
        <p:style>
          <a:lnRef idx="2">
            <a:schemeClr val="accent1"/>
          </a:lnRef>
          <a:fillRef idx="0">
            <a:schemeClr val="accent1"/>
          </a:fillRef>
          <a:effectRef idx="1">
            <a:schemeClr val="accent1"/>
          </a:effectRef>
          <a:fontRef idx="minor">
            <a:schemeClr val="tx1"/>
          </a:fontRef>
        </p:style>
      </p:cxnSp>
      <p:sp>
        <p:nvSpPr>
          <p:cNvPr id="231" name="TextBox 230"/>
          <p:cNvSpPr txBox="1"/>
          <p:nvPr/>
        </p:nvSpPr>
        <p:spPr>
          <a:xfrm>
            <a:off x="509969" y="3289729"/>
            <a:ext cx="790601" cy="276999"/>
          </a:xfrm>
          <a:prstGeom prst="rect">
            <a:avLst/>
          </a:prstGeom>
          <a:noFill/>
        </p:spPr>
        <p:txBody>
          <a:bodyPr wrap="none" rtlCol="0">
            <a:spAutoFit/>
          </a:bodyPr>
          <a:lstStyle/>
          <a:p>
            <a:pPr defTabSz="457200"/>
            <a:r>
              <a:rPr lang="en-US" sz="1200" dirty="0">
                <a:solidFill>
                  <a:srgbClr val="2A313D"/>
                </a:solidFill>
              </a:rPr>
              <a:t>Data Path</a:t>
            </a:r>
          </a:p>
        </p:txBody>
      </p:sp>
      <p:cxnSp>
        <p:nvCxnSpPr>
          <p:cNvPr id="232" name="Straight Connector 231"/>
          <p:cNvCxnSpPr/>
          <p:nvPr/>
        </p:nvCxnSpPr>
        <p:spPr>
          <a:xfrm>
            <a:off x="76200" y="3124199"/>
            <a:ext cx="449368" cy="0"/>
          </a:xfrm>
          <a:prstGeom prst="line">
            <a:avLst/>
          </a:prstGeom>
          <a:ln w="76200">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233" name="TextBox 232"/>
          <p:cNvSpPr txBox="1"/>
          <p:nvPr/>
        </p:nvSpPr>
        <p:spPr>
          <a:xfrm>
            <a:off x="509969" y="2984929"/>
            <a:ext cx="1016560" cy="276999"/>
          </a:xfrm>
          <a:prstGeom prst="rect">
            <a:avLst/>
          </a:prstGeom>
          <a:noFill/>
        </p:spPr>
        <p:txBody>
          <a:bodyPr wrap="none" rtlCol="0">
            <a:spAutoFit/>
          </a:bodyPr>
          <a:lstStyle/>
          <a:p>
            <a:pPr defTabSz="457200"/>
            <a:r>
              <a:rPr lang="en-US" sz="1200" dirty="0">
                <a:solidFill>
                  <a:srgbClr val="2A313D"/>
                </a:solidFill>
              </a:rPr>
              <a:t>IP/MPLS Path</a:t>
            </a:r>
          </a:p>
        </p:txBody>
      </p:sp>
      <p:sp>
        <p:nvSpPr>
          <p:cNvPr id="235" name="Explosion 1 234"/>
          <p:cNvSpPr/>
          <p:nvPr/>
        </p:nvSpPr>
        <p:spPr>
          <a:xfrm>
            <a:off x="4803038" y="4359940"/>
            <a:ext cx="524725" cy="583414"/>
          </a:xfrm>
          <a:prstGeom prst="irregularSeal1">
            <a:avLst/>
          </a:prstGeom>
          <a:solidFill>
            <a:srgbClr val="C00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2800" b="1" dirty="0">
              <a:solidFill>
                <a:prstClr val="white"/>
              </a:solidFill>
            </a:endParaRPr>
          </a:p>
        </p:txBody>
      </p:sp>
      <p:sp>
        <p:nvSpPr>
          <p:cNvPr id="234" name="Explosion 1 233"/>
          <p:cNvSpPr/>
          <p:nvPr/>
        </p:nvSpPr>
        <p:spPr>
          <a:xfrm>
            <a:off x="4803038" y="4359940"/>
            <a:ext cx="524725" cy="583414"/>
          </a:xfrm>
          <a:prstGeom prst="irregularSeal1">
            <a:avLst/>
          </a:prstGeom>
          <a:solidFill>
            <a:schemeClr val="bg1">
              <a:lumMod val="5000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2800" b="1" dirty="0">
              <a:solidFill>
                <a:prstClr val="white"/>
              </a:solidFill>
            </a:endParaRPr>
          </a:p>
        </p:txBody>
      </p:sp>
      <p:sp>
        <p:nvSpPr>
          <p:cNvPr id="226" name="Freeform 225"/>
          <p:cNvSpPr/>
          <p:nvPr/>
        </p:nvSpPr>
        <p:spPr>
          <a:xfrm>
            <a:off x="3701143" y="1730829"/>
            <a:ext cx="3777343" cy="3820885"/>
          </a:xfrm>
          <a:custGeom>
            <a:avLst/>
            <a:gdLst>
              <a:gd name="connsiteX0" fmla="*/ 0 w 3777343"/>
              <a:gd name="connsiteY0" fmla="*/ 0 h 3820885"/>
              <a:gd name="connsiteX1" fmla="*/ 576943 w 3777343"/>
              <a:gd name="connsiteY1" fmla="*/ 1001485 h 3820885"/>
              <a:gd name="connsiteX2" fmla="*/ 576943 w 3777343"/>
              <a:gd name="connsiteY2" fmla="*/ 3048000 h 3820885"/>
              <a:gd name="connsiteX3" fmla="*/ 740228 w 3777343"/>
              <a:gd name="connsiteY3" fmla="*/ 3178628 h 3820885"/>
              <a:gd name="connsiteX4" fmla="*/ 1251857 w 3777343"/>
              <a:gd name="connsiteY4" fmla="*/ 3820885 h 3820885"/>
              <a:gd name="connsiteX5" fmla="*/ 3494314 w 3777343"/>
              <a:gd name="connsiteY5" fmla="*/ 3820885 h 3820885"/>
              <a:gd name="connsiteX6" fmla="*/ 3766457 w 3777343"/>
              <a:gd name="connsiteY6" fmla="*/ 3058885 h 3820885"/>
              <a:gd name="connsiteX7" fmla="*/ 3331028 w 3777343"/>
              <a:gd name="connsiteY7" fmla="*/ 3048000 h 3820885"/>
              <a:gd name="connsiteX8" fmla="*/ 3287486 w 3777343"/>
              <a:gd name="connsiteY8" fmla="*/ 936171 h 3820885"/>
              <a:gd name="connsiteX9" fmla="*/ 3777343 w 3777343"/>
              <a:gd name="connsiteY9" fmla="*/ 108857 h 382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7343" h="3820885">
                <a:moveTo>
                  <a:pt x="0" y="0"/>
                </a:moveTo>
                <a:lnTo>
                  <a:pt x="576943" y="1001485"/>
                </a:lnTo>
                <a:lnTo>
                  <a:pt x="576943" y="3048000"/>
                </a:lnTo>
                <a:lnTo>
                  <a:pt x="740228" y="3178628"/>
                </a:lnTo>
                <a:lnTo>
                  <a:pt x="1251857" y="3820885"/>
                </a:lnTo>
                <a:lnTo>
                  <a:pt x="3494314" y="3820885"/>
                </a:lnTo>
                <a:lnTo>
                  <a:pt x="3766457" y="3058885"/>
                </a:lnTo>
                <a:lnTo>
                  <a:pt x="3331028" y="3048000"/>
                </a:lnTo>
                <a:lnTo>
                  <a:pt x="3287486" y="936171"/>
                </a:lnTo>
                <a:lnTo>
                  <a:pt x="3777343" y="108857"/>
                </a:lnTo>
              </a:path>
            </a:pathLst>
          </a:custGeom>
          <a:noFill/>
          <a:ln w="50800">
            <a:solidFill>
              <a:srgbClr val="0070C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7" name="Freeform 226"/>
          <p:cNvSpPr/>
          <p:nvPr/>
        </p:nvSpPr>
        <p:spPr>
          <a:xfrm>
            <a:off x="3810000" y="1807029"/>
            <a:ext cx="3635828" cy="859971"/>
          </a:xfrm>
          <a:custGeom>
            <a:avLst/>
            <a:gdLst>
              <a:gd name="connsiteX0" fmla="*/ 0 w 3635828"/>
              <a:gd name="connsiteY0" fmla="*/ 0 h 859971"/>
              <a:gd name="connsiteX1" fmla="*/ 468085 w 3635828"/>
              <a:gd name="connsiteY1" fmla="*/ 859971 h 859971"/>
              <a:gd name="connsiteX2" fmla="*/ 3178628 w 3635828"/>
              <a:gd name="connsiteY2" fmla="*/ 849085 h 859971"/>
              <a:gd name="connsiteX3" fmla="*/ 3635828 w 3635828"/>
              <a:gd name="connsiteY3" fmla="*/ 43542 h 859971"/>
            </a:gdLst>
            <a:ahLst/>
            <a:cxnLst>
              <a:cxn ang="0">
                <a:pos x="connsiteX0" y="connsiteY0"/>
              </a:cxn>
              <a:cxn ang="0">
                <a:pos x="connsiteX1" y="connsiteY1"/>
              </a:cxn>
              <a:cxn ang="0">
                <a:pos x="connsiteX2" y="connsiteY2"/>
              </a:cxn>
              <a:cxn ang="0">
                <a:pos x="connsiteX3" y="connsiteY3"/>
              </a:cxn>
            </a:cxnLst>
            <a:rect l="l" t="t" r="r" b="b"/>
            <a:pathLst>
              <a:path w="3635828" h="859971">
                <a:moveTo>
                  <a:pt x="0" y="0"/>
                </a:moveTo>
                <a:lnTo>
                  <a:pt x="468085" y="859971"/>
                </a:lnTo>
                <a:lnTo>
                  <a:pt x="3178628" y="849085"/>
                </a:lnTo>
                <a:lnTo>
                  <a:pt x="3635828" y="43542"/>
                </a:lnTo>
              </a:path>
            </a:pathLst>
          </a:cu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28" name="Left Arrow 227"/>
          <p:cNvSpPr/>
          <p:nvPr/>
        </p:nvSpPr>
        <p:spPr>
          <a:xfrm>
            <a:off x="4370118" y="1786488"/>
            <a:ext cx="1038167" cy="520348"/>
          </a:xfrm>
          <a:prstGeom prst="lef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sz="1050" dirty="0">
                <a:solidFill>
                  <a:prstClr val="white"/>
                </a:solidFill>
              </a:rPr>
              <a:t>FRR back off</a:t>
            </a:r>
          </a:p>
        </p:txBody>
      </p:sp>
      <p:sp>
        <p:nvSpPr>
          <p:cNvPr id="238" name="Right Arrow 237"/>
          <p:cNvSpPr/>
          <p:nvPr/>
        </p:nvSpPr>
        <p:spPr>
          <a:xfrm>
            <a:off x="5930125" y="1786488"/>
            <a:ext cx="1056427" cy="499512"/>
          </a:xfrm>
          <a:prstGeom prst="right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sz="1050" dirty="0">
                <a:solidFill>
                  <a:prstClr val="white"/>
                </a:solidFill>
              </a:rPr>
              <a:t>FRR back off</a:t>
            </a:r>
          </a:p>
        </p:txBody>
      </p:sp>
      <p:sp>
        <p:nvSpPr>
          <p:cNvPr id="239" name="Explosion 1 238"/>
          <p:cNvSpPr/>
          <p:nvPr/>
        </p:nvSpPr>
        <p:spPr>
          <a:xfrm>
            <a:off x="5638800" y="5257800"/>
            <a:ext cx="524725" cy="583414"/>
          </a:xfrm>
          <a:prstGeom prst="irregularSeal1">
            <a:avLst/>
          </a:prstGeom>
          <a:solidFill>
            <a:srgbClr val="C00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2800" b="1" dirty="0">
              <a:solidFill>
                <a:prstClr val="white"/>
              </a:solidFill>
            </a:endParaRPr>
          </a:p>
        </p:txBody>
      </p:sp>
      <p:sp>
        <p:nvSpPr>
          <p:cNvPr id="241" name="Freeform 240"/>
          <p:cNvSpPr/>
          <p:nvPr/>
        </p:nvSpPr>
        <p:spPr>
          <a:xfrm>
            <a:off x="3701143" y="1752600"/>
            <a:ext cx="3788228" cy="3810000"/>
          </a:xfrm>
          <a:custGeom>
            <a:avLst/>
            <a:gdLst>
              <a:gd name="connsiteX0" fmla="*/ 0 w 3788228"/>
              <a:gd name="connsiteY0" fmla="*/ 0 h 3810000"/>
              <a:gd name="connsiteX1" fmla="*/ 576943 w 3788228"/>
              <a:gd name="connsiteY1" fmla="*/ 1001486 h 3810000"/>
              <a:gd name="connsiteX2" fmla="*/ 609600 w 3788228"/>
              <a:gd name="connsiteY2" fmla="*/ 3037114 h 3810000"/>
              <a:gd name="connsiteX3" fmla="*/ 1251857 w 3788228"/>
              <a:gd name="connsiteY3" fmla="*/ 3810000 h 3810000"/>
              <a:gd name="connsiteX4" fmla="*/ 2166257 w 3788228"/>
              <a:gd name="connsiteY4" fmla="*/ 3037114 h 3810000"/>
              <a:gd name="connsiteX5" fmla="*/ 3341914 w 3788228"/>
              <a:gd name="connsiteY5" fmla="*/ 3048000 h 3810000"/>
              <a:gd name="connsiteX6" fmla="*/ 3287486 w 3788228"/>
              <a:gd name="connsiteY6" fmla="*/ 947057 h 3810000"/>
              <a:gd name="connsiteX7" fmla="*/ 3788228 w 3788228"/>
              <a:gd name="connsiteY7" fmla="*/ 43543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8228" h="3810000">
                <a:moveTo>
                  <a:pt x="0" y="0"/>
                </a:moveTo>
                <a:lnTo>
                  <a:pt x="576943" y="1001486"/>
                </a:lnTo>
                <a:lnTo>
                  <a:pt x="609600" y="3037114"/>
                </a:lnTo>
                <a:lnTo>
                  <a:pt x="1251857" y="3810000"/>
                </a:lnTo>
                <a:lnTo>
                  <a:pt x="2166257" y="3037114"/>
                </a:lnTo>
                <a:lnTo>
                  <a:pt x="3341914" y="3048000"/>
                </a:lnTo>
                <a:lnTo>
                  <a:pt x="3287486" y="947057"/>
                </a:lnTo>
                <a:lnTo>
                  <a:pt x="3788228" y="43543"/>
                </a:lnTo>
              </a:path>
            </a:pathLst>
          </a:custGeom>
          <a:noFill/>
          <a:ln w="50800">
            <a:solidFill>
              <a:srgbClr val="0070C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42" name="Freeform 241"/>
          <p:cNvSpPr/>
          <p:nvPr/>
        </p:nvSpPr>
        <p:spPr>
          <a:xfrm>
            <a:off x="3831772" y="1807029"/>
            <a:ext cx="3635828" cy="859971"/>
          </a:xfrm>
          <a:custGeom>
            <a:avLst/>
            <a:gdLst>
              <a:gd name="connsiteX0" fmla="*/ 0 w 3635828"/>
              <a:gd name="connsiteY0" fmla="*/ 0 h 859971"/>
              <a:gd name="connsiteX1" fmla="*/ 468085 w 3635828"/>
              <a:gd name="connsiteY1" fmla="*/ 859971 h 859971"/>
              <a:gd name="connsiteX2" fmla="*/ 3178628 w 3635828"/>
              <a:gd name="connsiteY2" fmla="*/ 849085 h 859971"/>
              <a:gd name="connsiteX3" fmla="*/ 3635828 w 3635828"/>
              <a:gd name="connsiteY3" fmla="*/ 43542 h 859971"/>
            </a:gdLst>
            <a:ahLst/>
            <a:cxnLst>
              <a:cxn ang="0">
                <a:pos x="connsiteX0" y="connsiteY0"/>
              </a:cxn>
              <a:cxn ang="0">
                <a:pos x="connsiteX1" y="connsiteY1"/>
              </a:cxn>
              <a:cxn ang="0">
                <a:pos x="connsiteX2" y="connsiteY2"/>
              </a:cxn>
              <a:cxn ang="0">
                <a:pos x="connsiteX3" y="connsiteY3"/>
              </a:cxn>
            </a:cxnLst>
            <a:rect l="l" t="t" r="r" b="b"/>
            <a:pathLst>
              <a:path w="3635828" h="859971">
                <a:moveTo>
                  <a:pt x="0" y="0"/>
                </a:moveTo>
                <a:lnTo>
                  <a:pt x="468085" y="859971"/>
                </a:lnTo>
                <a:lnTo>
                  <a:pt x="3178628" y="849085"/>
                </a:lnTo>
                <a:lnTo>
                  <a:pt x="3635828" y="43542"/>
                </a:lnTo>
              </a:path>
            </a:pathLst>
          </a:custGeom>
          <a:noFill/>
          <a:ln w="50800">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43" name="Explosion 1 242"/>
          <p:cNvSpPr/>
          <p:nvPr/>
        </p:nvSpPr>
        <p:spPr>
          <a:xfrm>
            <a:off x="5638800" y="5257800"/>
            <a:ext cx="524725" cy="583414"/>
          </a:xfrm>
          <a:prstGeom prst="irregularSeal1">
            <a:avLst/>
          </a:prstGeom>
          <a:solidFill>
            <a:schemeClr val="bg1">
              <a:lumMod val="50000"/>
            </a:schemeClr>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sz="2800" b="1" dirty="0">
              <a:solidFill>
                <a:prstClr val="white"/>
              </a:solidFill>
            </a:endParaRPr>
          </a:p>
        </p:txBody>
      </p:sp>
      <p:sp>
        <p:nvSpPr>
          <p:cNvPr id="244" name="Rectangle 243"/>
          <p:cNvSpPr/>
          <p:nvPr/>
        </p:nvSpPr>
        <p:spPr>
          <a:xfrm>
            <a:off x="-19607" y="6065520"/>
            <a:ext cx="9167813" cy="64008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r>
              <a:rPr lang="en-US" sz="2800" dirty="0">
                <a:solidFill>
                  <a:prstClr val="white"/>
                </a:solidFill>
              </a:rPr>
              <a:t>Network savings achievable via reduction in router ports</a:t>
            </a:r>
          </a:p>
        </p:txBody>
      </p:sp>
    </p:spTree>
    <p:extLst>
      <p:ext uri="{BB962C8B-B14F-4D97-AF65-F5344CB8AC3E}">
        <p14:creationId xmlns:p14="http://schemas.microsoft.com/office/powerpoint/2010/main" val="230786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left)">
                                      <p:cBhvr>
                                        <p:cTn id="7" dur="500"/>
                                        <p:tgtEl>
                                          <p:spTgt spid="22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3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9"/>
                                        </p:tgtEl>
                                        <p:attrNameLst>
                                          <p:attrName>style.visibility</p:attrName>
                                        </p:attrNameLst>
                                      </p:cBhvr>
                                      <p:to>
                                        <p:strVal val="visible"/>
                                      </p:to>
                                    </p:set>
                                    <p:animEffect transition="in" filter="wipe(left)">
                                      <p:cBhvr>
                                        <p:cTn id="16" dur="500"/>
                                        <p:tgtEl>
                                          <p:spTgt spid="229"/>
                                        </p:tgtEl>
                                      </p:cBhvr>
                                    </p:animEffect>
                                  </p:childTnLst>
                                </p:cTn>
                              </p:par>
                              <p:par>
                                <p:cTn id="17" presetID="9" presetClass="entr" presetSubtype="0" fill="hold" nodeType="withEffect">
                                  <p:stCondLst>
                                    <p:cond delay="0"/>
                                  </p:stCondLst>
                                  <p:childTnLst>
                                    <p:set>
                                      <p:cBhvr>
                                        <p:cTn id="18" dur="1" fill="hold">
                                          <p:stCondLst>
                                            <p:cond delay="0"/>
                                          </p:stCondLst>
                                        </p:cTn>
                                        <p:tgtEl>
                                          <p:spTgt spid="230"/>
                                        </p:tgtEl>
                                        <p:attrNameLst>
                                          <p:attrName>style.visibility</p:attrName>
                                        </p:attrNameLst>
                                      </p:cBhvr>
                                      <p:to>
                                        <p:strVal val="visible"/>
                                      </p:to>
                                    </p:set>
                                    <p:animEffect transition="in" filter="dissolve">
                                      <p:cBhvr>
                                        <p:cTn id="19" dur="500"/>
                                        <p:tgtEl>
                                          <p:spTgt spid="230"/>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1"/>
                                        </p:tgtEl>
                                        <p:attrNameLst>
                                          <p:attrName>style.visibility</p:attrName>
                                        </p:attrNameLst>
                                      </p:cBhvr>
                                      <p:to>
                                        <p:strVal val="visible"/>
                                      </p:to>
                                    </p:set>
                                    <p:animEffect transition="in" filter="dissolve">
                                      <p:cBhvr>
                                        <p:cTn id="22" dur="500"/>
                                        <p:tgtEl>
                                          <p:spTgt spid="23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35"/>
                                        </p:tgtEl>
                                        <p:attrNameLst>
                                          <p:attrName>style.visibility</p:attrName>
                                        </p:attrNameLst>
                                      </p:cBhvr>
                                      <p:to>
                                        <p:strVal val="visible"/>
                                      </p:to>
                                    </p:set>
                                    <p:anim calcmode="lin" valueType="num">
                                      <p:cBhvr>
                                        <p:cTn id="27" dur="500" fill="hold"/>
                                        <p:tgtEl>
                                          <p:spTgt spid="235"/>
                                        </p:tgtEl>
                                        <p:attrNameLst>
                                          <p:attrName>ppt_w</p:attrName>
                                        </p:attrNameLst>
                                      </p:cBhvr>
                                      <p:tavLst>
                                        <p:tav tm="0">
                                          <p:val>
                                            <p:fltVal val="0"/>
                                          </p:val>
                                        </p:tav>
                                        <p:tav tm="100000">
                                          <p:val>
                                            <p:strVal val="#ppt_w"/>
                                          </p:val>
                                        </p:tav>
                                      </p:tavLst>
                                    </p:anim>
                                    <p:anim calcmode="lin" valueType="num">
                                      <p:cBhvr>
                                        <p:cTn id="28" dur="500" fill="hold"/>
                                        <p:tgtEl>
                                          <p:spTgt spid="235"/>
                                        </p:tgtEl>
                                        <p:attrNameLst>
                                          <p:attrName>ppt_h</p:attrName>
                                        </p:attrNameLst>
                                      </p:cBhvr>
                                      <p:tavLst>
                                        <p:tav tm="0">
                                          <p:val>
                                            <p:fltVal val="0"/>
                                          </p:val>
                                        </p:tav>
                                        <p:tav tm="100000">
                                          <p:val>
                                            <p:strVal val="#ppt_h"/>
                                          </p:val>
                                        </p:tav>
                                      </p:tavLst>
                                    </p:anim>
                                    <p:animEffect transition="in" filter="fade">
                                      <p:cBhvr>
                                        <p:cTn id="29" dur="500"/>
                                        <p:tgtEl>
                                          <p:spTgt spid="235"/>
                                        </p:tgtEl>
                                      </p:cBhvr>
                                    </p:animEffect>
                                  </p:childTnLst>
                                </p:cTn>
                              </p:par>
                            </p:childTnLst>
                          </p:cTn>
                        </p:par>
                        <p:par>
                          <p:cTn id="30" fill="hold">
                            <p:stCondLst>
                              <p:cond delay="500"/>
                            </p:stCondLst>
                            <p:childTnLst>
                              <p:par>
                                <p:cTn id="31" presetID="1" presetClass="entr" presetSubtype="0" fill="hold" grpId="1" nodeType="afterEffect">
                                  <p:stCondLst>
                                    <p:cond delay="0"/>
                                  </p:stCondLst>
                                  <p:childTnLst>
                                    <p:set>
                                      <p:cBhvr>
                                        <p:cTn id="32" dur="1" fill="hold">
                                          <p:stCondLst>
                                            <p:cond delay="0"/>
                                          </p:stCondLst>
                                        </p:cTn>
                                        <p:tgtEl>
                                          <p:spTgt spid="234"/>
                                        </p:tgtEl>
                                        <p:attrNameLst>
                                          <p:attrName>style.visibility</p:attrName>
                                        </p:attrNameLst>
                                      </p:cBhvr>
                                      <p:to>
                                        <p:strVal val="visible"/>
                                      </p:to>
                                    </p:set>
                                  </p:childTnLst>
                                </p:cTn>
                              </p:par>
                            </p:childTnLst>
                          </p:cTn>
                        </p:par>
                        <p:par>
                          <p:cTn id="33" fill="hold">
                            <p:stCondLst>
                              <p:cond delay="500"/>
                            </p:stCondLst>
                            <p:childTnLst>
                              <p:par>
                                <p:cTn id="34" presetID="1" presetClass="exit" presetSubtype="0" fill="hold" grpId="1" nodeType="afterEffect">
                                  <p:stCondLst>
                                    <p:cond delay="0"/>
                                  </p:stCondLst>
                                  <p:childTnLst>
                                    <p:set>
                                      <p:cBhvr>
                                        <p:cTn id="35" dur="1" fill="hold">
                                          <p:stCondLst>
                                            <p:cond delay="0"/>
                                          </p:stCondLst>
                                        </p:cTn>
                                        <p:tgtEl>
                                          <p:spTgt spid="22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25"/>
                                        </p:tgtEl>
                                      </p:cBhvr>
                                    </p:animEffect>
                                    <p:set>
                                      <p:cBhvr>
                                        <p:cTn id="38" dur="1" fill="hold">
                                          <p:stCondLst>
                                            <p:cond delay="499"/>
                                          </p:stCondLst>
                                        </p:cTn>
                                        <p:tgtEl>
                                          <p:spTgt spid="225"/>
                                        </p:tgtEl>
                                        <p:attrNameLst>
                                          <p:attrName>style.visibility</p:attrName>
                                        </p:attrNameLst>
                                      </p:cBhvr>
                                      <p:to>
                                        <p:strVal val="hidden"/>
                                      </p:to>
                                    </p:set>
                                  </p:childTnLst>
                                </p:cTn>
                              </p:par>
                            </p:childTnLst>
                          </p:cTn>
                        </p:par>
                        <p:par>
                          <p:cTn id="39" fill="hold">
                            <p:stCondLst>
                              <p:cond delay="1000"/>
                            </p:stCondLst>
                            <p:childTnLst>
                              <p:par>
                                <p:cTn id="40" presetID="42" presetClass="path" presetSubtype="0" accel="50000" decel="50000" fill="hold" grpId="0" nodeType="afterEffect">
                                  <p:stCondLst>
                                    <p:cond delay="0"/>
                                  </p:stCondLst>
                                  <p:childTnLst>
                                    <p:animMotion origin="layout" path="M -3.05556E-6 -7.40741E-7 L -3.05556E-6 -0.31018 " pathEditMode="relative" rAng="0" ptsTypes="AA">
                                      <p:cBhvr>
                                        <p:cTn id="41" dur="2000" fill="hold"/>
                                        <p:tgtEl>
                                          <p:spTgt spid="234"/>
                                        </p:tgtEl>
                                        <p:attrNameLst>
                                          <p:attrName>ppt_x</p:attrName>
                                          <p:attrName>ppt_y</p:attrName>
                                        </p:attrNameLst>
                                      </p:cBhvr>
                                      <p:rCtr x="0" y="-15509"/>
                                    </p:animMotion>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228"/>
                                        </p:tgtEl>
                                        <p:attrNameLst>
                                          <p:attrName>style.visibility</p:attrName>
                                        </p:attrNameLst>
                                      </p:cBhvr>
                                      <p:to>
                                        <p:strVal val="visible"/>
                                      </p:to>
                                    </p:set>
                                    <p:animEffect transition="in" filter="wipe(right)">
                                      <p:cBhvr>
                                        <p:cTn id="46" dur="500"/>
                                        <p:tgtEl>
                                          <p:spTgt spid="228"/>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8"/>
                                        </p:tgtEl>
                                        <p:attrNameLst>
                                          <p:attrName>style.visibility</p:attrName>
                                        </p:attrNameLst>
                                      </p:cBhvr>
                                      <p:to>
                                        <p:strVal val="visible"/>
                                      </p:to>
                                    </p:set>
                                    <p:animEffect transition="in" filter="wipe(left)">
                                      <p:cBhvr>
                                        <p:cTn id="49" dur="500"/>
                                        <p:tgtEl>
                                          <p:spTgt spid="23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6"/>
                                        </p:tgtEl>
                                        <p:attrNameLst>
                                          <p:attrName>style.visibility</p:attrName>
                                        </p:attrNameLst>
                                      </p:cBhvr>
                                      <p:to>
                                        <p:strVal val="visible"/>
                                      </p:to>
                                    </p:set>
                                    <p:animEffect transition="in" filter="wipe(left)">
                                      <p:cBhvr>
                                        <p:cTn id="54" dur="500"/>
                                        <p:tgtEl>
                                          <p:spTgt spid="226"/>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27"/>
                                        </p:tgtEl>
                                        <p:attrNameLst>
                                          <p:attrName>style.visibility</p:attrName>
                                        </p:attrNameLst>
                                      </p:cBhvr>
                                      <p:to>
                                        <p:strVal val="visible"/>
                                      </p:to>
                                    </p:set>
                                    <p:animEffect transition="in" filter="wipe(left)">
                                      <p:cBhvr>
                                        <p:cTn id="58" dur="500"/>
                                        <p:tgtEl>
                                          <p:spTgt spid="22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39"/>
                                        </p:tgtEl>
                                        <p:attrNameLst>
                                          <p:attrName>style.visibility</p:attrName>
                                        </p:attrNameLst>
                                      </p:cBhvr>
                                      <p:to>
                                        <p:strVal val="visible"/>
                                      </p:to>
                                    </p:set>
                                    <p:anim calcmode="lin" valueType="num">
                                      <p:cBhvr>
                                        <p:cTn id="63" dur="500" fill="hold"/>
                                        <p:tgtEl>
                                          <p:spTgt spid="239"/>
                                        </p:tgtEl>
                                        <p:attrNameLst>
                                          <p:attrName>ppt_w</p:attrName>
                                        </p:attrNameLst>
                                      </p:cBhvr>
                                      <p:tavLst>
                                        <p:tav tm="0">
                                          <p:val>
                                            <p:fltVal val="0"/>
                                          </p:val>
                                        </p:tav>
                                        <p:tav tm="100000">
                                          <p:val>
                                            <p:strVal val="#ppt_w"/>
                                          </p:val>
                                        </p:tav>
                                      </p:tavLst>
                                    </p:anim>
                                    <p:anim calcmode="lin" valueType="num">
                                      <p:cBhvr>
                                        <p:cTn id="64" dur="500" fill="hold"/>
                                        <p:tgtEl>
                                          <p:spTgt spid="239"/>
                                        </p:tgtEl>
                                        <p:attrNameLst>
                                          <p:attrName>ppt_h</p:attrName>
                                        </p:attrNameLst>
                                      </p:cBhvr>
                                      <p:tavLst>
                                        <p:tav tm="0">
                                          <p:val>
                                            <p:fltVal val="0"/>
                                          </p:val>
                                        </p:tav>
                                        <p:tav tm="100000">
                                          <p:val>
                                            <p:strVal val="#ppt_h"/>
                                          </p:val>
                                        </p:tav>
                                      </p:tavLst>
                                    </p:anim>
                                    <p:animEffect transition="in" filter="fade">
                                      <p:cBhvr>
                                        <p:cTn id="65" dur="500"/>
                                        <p:tgtEl>
                                          <p:spTgt spid="239"/>
                                        </p:tgtEl>
                                      </p:cBhvr>
                                    </p:animEffect>
                                  </p:childTnLst>
                                </p:cTn>
                              </p:par>
                            </p:childTnLst>
                          </p:cTn>
                        </p:par>
                        <p:par>
                          <p:cTn id="66" fill="hold">
                            <p:stCondLst>
                              <p:cond delay="500"/>
                            </p:stCondLst>
                            <p:childTnLst>
                              <p:par>
                                <p:cTn id="67" presetID="1" presetClass="exit" presetSubtype="0" fill="hold" grpId="1" nodeType="afterEffect">
                                  <p:stCondLst>
                                    <p:cond delay="0"/>
                                  </p:stCondLst>
                                  <p:childTnLst>
                                    <p:set>
                                      <p:cBhvr>
                                        <p:cTn id="68" dur="1" fill="hold">
                                          <p:stCondLst>
                                            <p:cond delay="0"/>
                                          </p:stCondLst>
                                        </p:cTn>
                                        <p:tgtEl>
                                          <p:spTgt spid="226"/>
                                        </p:tgtEl>
                                        <p:attrNameLst>
                                          <p:attrName>style.visibility</p:attrName>
                                        </p:attrNameLst>
                                      </p:cBhvr>
                                      <p:to>
                                        <p:strVal val="hidden"/>
                                      </p:to>
                                    </p:set>
                                  </p:childTnLst>
                                </p:cTn>
                              </p:par>
                            </p:childTnLst>
                          </p:cTn>
                        </p:par>
                        <p:par>
                          <p:cTn id="69" fill="hold">
                            <p:stCondLst>
                              <p:cond delay="500"/>
                            </p:stCondLst>
                            <p:childTnLst>
                              <p:par>
                                <p:cTn id="70" presetID="1" presetClass="exit" presetSubtype="0" fill="hold" grpId="1" nodeType="afterEffect">
                                  <p:stCondLst>
                                    <p:cond delay="0"/>
                                  </p:stCondLst>
                                  <p:childTnLst>
                                    <p:set>
                                      <p:cBhvr>
                                        <p:cTn id="71" dur="1" fill="hold">
                                          <p:stCondLst>
                                            <p:cond delay="0"/>
                                          </p:stCondLst>
                                        </p:cTn>
                                        <p:tgtEl>
                                          <p:spTgt spid="227"/>
                                        </p:tgtEl>
                                        <p:attrNameLst>
                                          <p:attrName>style.visibility</p:attrName>
                                        </p:attrNameLst>
                                      </p:cBhvr>
                                      <p:to>
                                        <p:strVal val="hidden"/>
                                      </p:to>
                                    </p:set>
                                  </p:childTnLst>
                                </p:cTn>
                              </p:par>
                            </p:childTnLst>
                          </p:cTn>
                        </p:par>
                        <p:par>
                          <p:cTn id="72" fill="hold">
                            <p:stCondLst>
                              <p:cond delay="500"/>
                            </p:stCondLst>
                            <p:childTnLst>
                              <p:par>
                                <p:cTn id="73" presetID="1" presetClass="entr" presetSubtype="0" fill="hold" grpId="1" nodeType="afterEffect">
                                  <p:stCondLst>
                                    <p:cond delay="0"/>
                                  </p:stCondLst>
                                  <p:childTnLst>
                                    <p:set>
                                      <p:cBhvr>
                                        <p:cTn id="74" dur="1" fill="hold">
                                          <p:stCondLst>
                                            <p:cond delay="0"/>
                                          </p:stCondLst>
                                        </p:cTn>
                                        <p:tgtEl>
                                          <p:spTgt spid="243"/>
                                        </p:tgtEl>
                                        <p:attrNameLst>
                                          <p:attrName>style.visibility</p:attrName>
                                        </p:attrNameLst>
                                      </p:cBhvr>
                                      <p:to>
                                        <p:strVal val="visible"/>
                                      </p:to>
                                    </p:set>
                                  </p:childTnLst>
                                </p:cTn>
                              </p:par>
                            </p:childTnLst>
                          </p:cTn>
                        </p:par>
                        <p:par>
                          <p:cTn id="75" fill="hold">
                            <p:stCondLst>
                              <p:cond delay="500"/>
                            </p:stCondLst>
                            <p:childTnLst>
                              <p:par>
                                <p:cTn id="76" presetID="42" presetClass="path" presetSubtype="0" accel="50000" decel="50000" fill="hold" grpId="0" nodeType="afterEffect">
                                  <p:stCondLst>
                                    <p:cond delay="0"/>
                                  </p:stCondLst>
                                  <p:childTnLst>
                                    <p:animMotion origin="layout" path="M -2.5E-6 7.40741E-7 L -2.5E-6 -0.32292 " pathEditMode="relative" rAng="0" ptsTypes="AA">
                                      <p:cBhvr>
                                        <p:cTn id="77" dur="2000" fill="hold"/>
                                        <p:tgtEl>
                                          <p:spTgt spid="243"/>
                                        </p:tgtEl>
                                        <p:attrNameLst>
                                          <p:attrName>ppt_x</p:attrName>
                                          <p:attrName>ppt_y</p:attrName>
                                        </p:attrNameLst>
                                      </p:cBhvr>
                                      <p:rCtr x="0" y="-16157"/>
                                    </p:animMotion>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41"/>
                                        </p:tgtEl>
                                        <p:attrNameLst>
                                          <p:attrName>style.visibility</p:attrName>
                                        </p:attrNameLst>
                                      </p:cBhvr>
                                      <p:to>
                                        <p:strVal val="visible"/>
                                      </p:to>
                                    </p:set>
                                    <p:animEffect transition="in" filter="wipe(left)">
                                      <p:cBhvr>
                                        <p:cTn id="82" dur="500"/>
                                        <p:tgtEl>
                                          <p:spTgt spid="241"/>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42"/>
                                        </p:tgtEl>
                                        <p:attrNameLst>
                                          <p:attrName>style.visibility</p:attrName>
                                        </p:attrNameLst>
                                      </p:cBhvr>
                                      <p:to>
                                        <p:strVal val="visible"/>
                                      </p:to>
                                    </p:set>
                                    <p:animEffect transition="in" filter="wipe(left)">
                                      <p:cBhvr>
                                        <p:cTn id="86" dur="500"/>
                                        <p:tgtEl>
                                          <p:spTgt spid="24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nodeType="clickEffect">
                                  <p:stCondLst>
                                    <p:cond delay="0"/>
                                  </p:stCondLst>
                                  <p:childTnLst>
                                    <p:animScale>
                                      <p:cBhvr>
                                        <p:cTn id="90" dur="2000" fill="hold"/>
                                        <p:tgtEl>
                                          <p:spTgt spid="118"/>
                                        </p:tgtEl>
                                      </p:cBhvr>
                                      <p:by x="50000" y="50000"/>
                                    </p:animScale>
                                  </p:childTnLst>
                                </p:cTn>
                              </p:par>
                              <p:par>
                                <p:cTn id="91" presetID="6" presetClass="emph" presetSubtype="0" fill="hold" nodeType="withEffect">
                                  <p:stCondLst>
                                    <p:cond delay="0"/>
                                  </p:stCondLst>
                                  <p:childTnLst>
                                    <p:animScale>
                                      <p:cBhvr>
                                        <p:cTn id="92" dur="2000" fill="hold"/>
                                        <p:tgtEl>
                                          <p:spTgt spid="90"/>
                                        </p:tgtEl>
                                      </p:cBhvr>
                                      <p:by x="50000" y="50000"/>
                                    </p:animScale>
                                  </p:childTnLst>
                                </p:cTn>
                              </p:par>
                            </p:childTnLst>
                          </p:cTn>
                        </p:par>
                        <p:par>
                          <p:cTn id="93" fill="hold">
                            <p:stCondLst>
                              <p:cond delay="2000"/>
                            </p:stCondLst>
                            <p:childTnLst>
                              <p:par>
                                <p:cTn id="94" presetID="22" presetClass="entr" presetSubtype="8" fill="hold" grpId="0" nodeType="afterEffect">
                                  <p:stCondLst>
                                    <p:cond delay="0"/>
                                  </p:stCondLst>
                                  <p:childTnLst>
                                    <p:set>
                                      <p:cBhvr>
                                        <p:cTn id="95" dur="1" fill="hold">
                                          <p:stCondLst>
                                            <p:cond delay="0"/>
                                          </p:stCondLst>
                                        </p:cTn>
                                        <p:tgtEl>
                                          <p:spTgt spid="244"/>
                                        </p:tgtEl>
                                        <p:attrNameLst>
                                          <p:attrName>style.visibility</p:attrName>
                                        </p:attrNameLst>
                                      </p:cBhvr>
                                      <p:to>
                                        <p:strVal val="visible"/>
                                      </p:to>
                                    </p:set>
                                    <p:animEffect transition="in" filter="wipe(left)">
                                      <p:cBhvr>
                                        <p:cTn id="9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5" grpId="1" animBg="1"/>
      <p:bldP spid="229" grpId="0" animBg="1"/>
      <p:bldP spid="229" grpId="1" animBg="1"/>
      <p:bldP spid="231" grpId="0"/>
      <p:bldP spid="233" grpId="0"/>
      <p:bldP spid="235" grpId="0" animBg="1"/>
      <p:bldP spid="234" grpId="0" animBg="1"/>
      <p:bldP spid="234" grpId="1" animBg="1"/>
      <p:bldP spid="226" grpId="0" animBg="1"/>
      <p:bldP spid="226" grpId="1" animBg="1"/>
      <p:bldP spid="227" grpId="0" animBg="1"/>
      <p:bldP spid="227" grpId="1" animBg="1"/>
      <p:bldP spid="228" grpId="0" animBg="1"/>
      <p:bldP spid="238" grpId="0" animBg="1"/>
      <p:bldP spid="239" grpId="0" animBg="1"/>
      <p:bldP spid="241" grpId="0" animBg="1"/>
      <p:bldP spid="242" grpId="0" animBg="1"/>
      <p:bldP spid="243" grpId="0" animBg="1"/>
      <p:bldP spid="243" grpId="1" animBg="1"/>
      <p:bldP spid="2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Extending SDN to Transport</a:t>
            </a:r>
            <a:br>
              <a:rPr lang="en-US" dirty="0"/>
            </a:br>
            <a:r>
              <a:rPr lang="en-US" sz="3100" dirty="0"/>
              <a:t>Network Programmability &amp; Abstraction</a:t>
            </a:r>
            <a:endParaRPr lang="en-US" dirty="0"/>
          </a:p>
        </p:txBody>
      </p:sp>
      <p:sp>
        <p:nvSpPr>
          <p:cNvPr id="13" name="Up-Down Arrow 12"/>
          <p:cNvSpPr/>
          <p:nvPr/>
        </p:nvSpPr>
        <p:spPr>
          <a:xfrm>
            <a:off x="4784268" y="2710302"/>
            <a:ext cx="595084" cy="325427"/>
          </a:xfrm>
          <a:prstGeom prst="upDownArrow">
            <a:avLst>
              <a:gd name="adj1" fmla="val 42826"/>
              <a:gd name="adj2" fmla="val 280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2" name="Rectangle 11"/>
          <p:cNvSpPr/>
          <p:nvPr/>
        </p:nvSpPr>
        <p:spPr>
          <a:xfrm>
            <a:off x="2551632" y="2146508"/>
            <a:ext cx="6282762" cy="1674867"/>
          </a:xfrm>
          <a:prstGeom prst="rect">
            <a:avLst/>
          </a:prstGeom>
          <a:solidFill>
            <a:schemeClr val="accent6">
              <a:lumMod val="20000"/>
              <a:lumOff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703" name="Rectangle 702"/>
          <p:cNvSpPr/>
          <p:nvPr/>
        </p:nvSpPr>
        <p:spPr>
          <a:xfrm>
            <a:off x="2789020" y="2218807"/>
            <a:ext cx="5860411" cy="644038"/>
          </a:xfrm>
          <a:prstGeom prst="rect">
            <a:avLst/>
          </a:prstGeom>
          <a:solidFill>
            <a:schemeClr val="accent3">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dirty="0">
                <a:solidFill>
                  <a:prstClr val="white"/>
                </a:solidFill>
              </a:rPr>
              <a:t>Network Services Applications</a:t>
            </a:r>
          </a:p>
          <a:p>
            <a:pPr algn="ctr" defTabSz="457200"/>
            <a:r>
              <a:rPr lang="en-US" dirty="0">
                <a:solidFill>
                  <a:prstClr val="white"/>
                </a:solidFill>
              </a:rPr>
              <a:t>Multi-layer, Multi-vendor,  Multi-domain</a:t>
            </a:r>
          </a:p>
        </p:txBody>
      </p:sp>
      <p:sp>
        <p:nvSpPr>
          <p:cNvPr id="218" name="Rectangle 217"/>
          <p:cNvSpPr/>
          <p:nvPr/>
        </p:nvSpPr>
        <p:spPr>
          <a:xfrm>
            <a:off x="2778841" y="3373335"/>
            <a:ext cx="5870591" cy="322019"/>
          </a:xfrm>
          <a:prstGeom prst="rect">
            <a:avLst/>
          </a:prstGeom>
          <a:solidFill>
            <a:srgbClr val="00206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dirty="0">
                <a:solidFill>
                  <a:prstClr val="white"/>
                </a:solidFill>
              </a:rPr>
              <a:t>Carrier SDN Controller</a:t>
            </a:r>
          </a:p>
        </p:txBody>
      </p:sp>
      <p:sp>
        <p:nvSpPr>
          <p:cNvPr id="221" name="Rectangle 220"/>
          <p:cNvSpPr/>
          <p:nvPr/>
        </p:nvSpPr>
        <p:spPr>
          <a:xfrm>
            <a:off x="2791184" y="2956645"/>
            <a:ext cx="5870591" cy="322019"/>
          </a:xfrm>
          <a:prstGeom prst="rect">
            <a:avLst/>
          </a:prstGeom>
          <a:solidFill>
            <a:schemeClr val="accent6">
              <a:lumMod val="75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r>
              <a:rPr lang="en-US" dirty="0">
                <a:solidFill>
                  <a:prstClr val="white"/>
                </a:solidFill>
              </a:rPr>
              <a:t>Network Virtualization</a:t>
            </a:r>
          </a:p>
        </p:txBody>
      </p:sp>
      <p:sp>
        <p:nvSpPr>
          <p:cNvPr id="225" name="TextBox 224"/>
          <p:cNvSpPr txBox="1"/>
          <p:nvPr/>
        </p:nvSpPr>
        <p:spPr>
          <a:xfrm>
            <a:off x="2820502" y="1093554"/>
            <a:ext cx="1494128"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defTabSz="457200"/>
            <a:r>
              <a:rPr lang="en-US" b="1" dirty="0">
                <a:solidFill>
                  <a:sysClr val="windowText" lastClr="000000"/>
                </a:solidFill>
              </a:rPr>
              <a:t>IT/Cloud</a:t>
            </a:r>
          </a:p>
          <a:p>
            <a:pPr algn="ctr" defTabSz="457200"/>
            <a:r>
              <a:rPr lang="en-US" b="1" dirty="0">
                <a:solidFill>
                  <a:sysClr val="windowText" lastClr="000000"/>
                </a:solidFill>
              </a:rPr>
              <a:t>Orchestration</a:t>
            </a:r>
          </a:p>
        </p:txBody>
      </p:sp>
      <p:sp>
        <p:nvSpPr>
          <p:cNvPr id="226" name="TextBox 225"/>
          <p:cNvSpPr txBox="1"/>
          <p:nvPr/>
        </p:nvSpPr>
        <p:spPr>
          <a:xfrm>
            <a:off x="4697241" y="1093554"/>
            <a:ext cx="136422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defTabSz="457200"/>
            <a:r>
              <a:rPr lang="en-US" b="1" dirty="0">
                <a:solidFill>
                  <a:sysClr val="windowText" lastClr="000000"/>
                </a:solidFill>
              </a:rPr>
              <a:t>Business</a:t>
            </a:r>
          </a:p>
          <a:p>
            <a:pPr algn="ctr" defTabSz="457200"/>
            <a:r>
              <a:rPr lang="en-US" b="1" dirty="0">
                <a:solidFill>
                  <a:sysClr val="windowText" lastClr="000000"/>
                </a:solidFill>
              </a:rPr>
              <a:t>Applications</a:t>
            </a:r>
          </a:p>
        </p:txBody>
      </p:sp>
      <p:sp>
        <p:nvSpPr>
          <p:cNvPr id="227" name="TextBox 226"/>
          <p:cNvSpPr txBox="1"/>
          <p:nvPr/>
        </p:nvSpPr>
        <p:spPr>
          <a:xfrm>
            <a:off x="6437949" y="1097561"/>
            <a:ext cx="2289281"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defTabSz="457200"/>
            <a:r>
              <a:rPr lang="en-US" b="1" dirty="0">
                <a:solidFill>
                  <a:sysClr val="windowText" lastClr="000000"/>
                </a:solidFill>
              </a:rPr>
              <a:t>Other</a:t>
            </a:r>
          </a:p>
          <a:p>
            <a:pPr algn="ctr" defTabSz="457200"/>
            <a:r>
              <a:rPr lang="en-US" b="1" dirty="0">
                <a:solidFill>
                  <a:sysClr val="windowText" lastClr="000000"/>
                </a:solidFill>
              </a:rPr>
              <a:t>SDN Control Solutions</a:t>
            </a:r>
          </a:p>
        </p:txBody>
      </p:sp>
      <p:cxnSp>
        <p:nvCxnSpPr>
          <p:cNvPr id="238" name="Straight Arrow Connector 237"/>
          <p:cNvCxnSpPr/>
          <p:nvPr/>
        </p:nvCxnSpPr>
        <p:spPr>
          <a:xfrm>
            <a:off x="7582589" y="1716795"/>
            <a:ext cx="0" cy="429713"/>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p:nvPr/>
        </p:nvCxnSpPr>
        <p:spPr>
          <a:xfrm>
            <a:off x="5379352" y="1743892"/>
            <a:ext cx="0" cy="429713"/>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cxnSp>
        <p:nvCxnSpPr>
          <p:cNvPr id="240" name="Straight Arrow Connector 239"/>
          <p:cNvCxnSpPr/>
          <p:nvPr/>
        </p:nvCxnSpPr>
        <p:spPr>
          <a:xfrm>
            <a:off x="3585622" y="1743892"/>
            <a:ext cx="0" cy="429713"/>
          </a:xfrm>
          <a:prstGeom prst="straightConnector1">
            <a:avLst/>
          </a:prstGeom>
          <a:ln w="12700">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684672" y="1777176"/>
            <a:ext cx="1625894" cy="369332"/>
          </a:xfrm>
          <a:prstGeom prst="rect">
            <a:avLst/>
          </a:prstGeom>
          <a:noFill/>
        </p:spPr>
        <p:txBody>
          <a:bodyPr wrap="none" rtlCol="0">
            <a:spAutoFit/>
          </a:bodyPr>
          <a:lstStyle/>
          <a:p>
            <a:pPr defTabSz="457200"/>
            <a:r>
              <a:rPr lang="en-US" i="1" dirty="0">
                <a:solidFill>
                  <a:srgbClr val="2A313D"/>
                </a:solidFill>
              </a:rPr>
              <a:t>Application NBI</a:t>
            </a:r>
          </a:p>
        </p:txBody>
      </p:sp>
      <p:sp>
        <p:nvSpPr>
          <p:cNvPr id="108" name="Content Placeholder 2"/>
          <p:cNvSpPr txBox="1">
            <a:spLocks/>
          </p:cNvSpPr>
          <p:nvPr/>
        </p:nvSpPr>
        <p:spPr>
          <a:xfrm>
            <a:off x="35257" y="4659372"/>
            <a:ext cx="4080948" cy="1743772"/>
          </a:xfrm>
          <a:prstGeom prst="rect">
            <a:avLst/>
          </a:prstGeom>
        </p:spPr>
        <p:style>
          <a:lnRef idx="1">
            <a:schemeClr val="accent2"/>
          </a:lnRef>
          <a:fillRef idx="2">
            <a:schemeClr val="accent2"/>
          </a:fillRef>
          <a:effectRef idx="1">
            <a:schemeClr val="accent2"/>
          </a:effectRef>
          <a:fontRef idx="minor">
            <a:schemeClr val="dk1"/>
          </a:fontRef>
        </p:style>
        <p:txBody>
          <a:bodyPr>
            <a:noAutofit/>
          </a:bodyPr>
          <a:lst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solidFill>
                  <a:srgbClr val="2A313D"/>
                </a:solidFill>
              </a:rPr>
              <a:t>On-demand Bandwidth</a:t>
            </a:r>
          </a:p>
          <a:p>
            <a:r>
              <a:rPr lang="en-US" sz="2000" dirty="0">
                <a:solidFill>
                  <a:srgbClr val="2A313D"/>
                </a:solidFill>
              </a:rPr>
              <a:t>Simplify/Automate Operations</a:t>
            </a:r>
          </a:p>
          <a:p>
            <a:r>
              <a:rPr lang="en-US" sz="2000" dirty="0">
                <a:solidFill>
                  <a:srgbClr val="2A313D"/>
                </a:solidFill>
              </a:rPr>
              <a:t>Improve Resource Utilization</a:t>
            </a:r>
          </a:p>
          <a:p>
            <a:r>
              <a:rPr lang="en-US" sz="2000" dirty="0">
                <a:solidFill>
                  <a:srgbClr val="2A313D"/>
                </a:solidFill>
              </a:rPr>
              <a:t>Speed New Service Deployment</a:t>
            </a:r>
          </a:p>
        </p:txBody>
      </p:sp>
      <p:sp>
        <p:nvSpPr>
          <p:cNvPr id="109" name="Content Placeholder 2"/>
          <p:cNvSpPr txBox="1">
            <a:spLocks/>
          </p:cNvSpPr>
          <p:nvPr/>
        </p:nvSpPr>
        <p:spPr>
          <a:xfrm>
            <a:off x="76200" y="2373037"/>
            <a:ext cx="2248223" cy="1253781"/>
          </a:xfrm>
          <a:prstGeom prst="rect">
            <a:avLst/>
          </a:prstGeom>
        </p:spPr>
        <p:txBody>
          <a:bodyPr>
            <a:noAutofit/>
          </a:bodyPr>
          <a:lstStyle>
            <a:lvl1pPr marL="342900" marR="0" indent="-285750" algn="l" defTabSz="457200" rtl="0" eaLnBrk="1" fontAlgn="auto" latinLnBrk="0" hangingPunct="1">
              <a:lnSpc>
                <a:spcPct val="100000"/>
              </a:lnSpc>
              <a:spcBef>
                <a:spcPts val="672"/>
              </a:spcBef>
              <a:spcAft>
                <a:spcPts val="0"/>
              </a:spcAft>
              <a:buClrTx/>
              <a:buSzPct val="110000"/>
              <a:buFont typeface="Wingdings 3" pitchFamily="18" charset="2"/>
              <a:buChar char=""/>
              <a:tabLst/>
              <a:defRPr sz="2800" b="0" i="0" kern="1200">
                <a:solidFill>
                  <a:schemeClr val="tx1"/>
                </a:solidFill>
                <a:latin typeface="+mn-lt"/>
                <a:ea typeface="+mn-ea"/>
                <a:cs typeface="Arial"/>
              </a:defRPr>
            </a:lvl1pPr>
            <a:lvl2pPr marL="628650" marR="0" indent="-22860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2pPr>
            <a:lvl3pPr marL="914400" indent="-171450"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3pPr>
            <a:lvl4pPr marL="1144588" indent="-173038" algn="l" defTabSz="457200" rtl="0" eaLnBrk="1" latinLnBrk="0" hangingPunct="1">
              <a:lnSpc>
                <a:spcPct val="100000"/>
              </a:lnSpc>
              <a:spcBef>
                <a:spcPts val="480"/>
              </a:spcBef>
              <a:spcAft>
                <a:spcPts val="0"/>
              </a:spcAft>
              <a:buClrTx/>
              <a:buFont typeface="Arial" pitchFamily="34" charset="0"/>
              <a:buChar char="•"/>
              <a:defRPr sz="2000" b="0" i="0" kern="1200">
                <a:solidFill>
                  <a:schemeClr val="accent2">
                    <a:lumMod val="75000"/>
                  </a:schemeClr>
                </a:solidFill>
                <a:latin typeface="+mn-lt"/>
                <a:ea typeface="+mn-ea"/>
                <a:cs typeface="Arial"/>
              </a:defRPr>
            </a:lvl4pPr>
            <a:lvl5pPr marL="1316038" marR="0" indent="-171450" algn="l" defTabSz="457200" rtl="0" eaLnBrk="1" fontAlgn="auto" latinLnBrk="0" hangingPunct="1">
              <a:lnSpc>
                <a:spcPct val="100000"/>
              </a:lnSpc>
              <a:spcBef>
                <a:spcPts val="480"/>
              </a:spcBef>
              <a:spcAft>
                <a:spcPts val="0"/>
              </a:spcAft>
              <a:buClrTx/>
              <a:buSzTx/>
              <a:buFont typeface="Arial" pitchFamily="34" charset="0"/>
              <a:buChar char="•"/>
              <a:tabLst/>
              <a:defRPr sz="2000" b="0" i="0" kern="1200">
                <a:solidFill>
                  <a:schemeClr val="accent2">
                    <a:lumMod val="75000"/>
                  </a:schemeClr>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lgn="ctr">
              <a:spcBef>
                <a:spcPts val="0"/>
              </a:spcBef>
              <a:buFont typeface="Wingdings 3" pitchFamily="18" charset="2"/>
              <a:buNone/>
            </a:pPr>
            <a:r>
              <a:rPr lang="en-US" sz="2400" b="1" dirty="0">
                <a:solidFill>
                  <a:srgbClr val="2A313D"/>
                </a:solidFill>
              </a:rPr>
              <a:t>SDN Control,</a:t>
            </a:r>
          </a:p>
          <a:p>
            <a:pPr marL="57150" indent="0" algn="ctr">
              <a:spcBef>
                <a:spcPts val="0"/>
              </a:spcBef>
              <a:buFont typeface="Wingdings 3" pitchFamily="18" charset="2"/>
              <a:buNone/>
            </a:pPr>
            <a:r>
              <a:rPr lang="en-US" sz="2400" b="1" dirty="0">
                <a:solidFill>
                  <a:srgbClr val="2A313D"/>
                </a:solidFill>
              </a:rPr>
              <a:t>Virtualization &amp;</a:t>
            </a:r>
          </a:p>
          <a:p>
            <a:pPr marL="57150" indent="0" algn="ctr">
              <a:spcBef>
                <a:spcPts val="0"/>
              </a:spcBef>
              <a:buFont typeface="Wingdings 3" pitchFamily="18" charset="2"/>
              <a:buNone/>
            </a:pPr>
            <a:r>
              <a:rPr lang="en-US" sz="2400" b="1" dirty="0">
                <a:solidFill>
                  <a:srgbClr val="2A313D"/>
                </a:solidFill>
              </a:rPr>
              <a:t>Applications </a:t>
            </a:r>
          </a:p>
        </p:txBody>
      </p:sp>
      <p:cxnSp>
        <p:nvCxnSpPr>
          <p:cNvPr id="22" name="Straight Arrow Connector 21"/>
          <p:cNvCxnSpPr/>
          <p:nvPr/>
        </p:nvCxnSpPr>
        <p:spPr>
          <a:xfrm>
            <a:off x="5624773" y="3897595"/>
            <a:ext cx="0" cy="934335"/>
          </a:xfrm>
          <a:prstGeom prst="straightConnector1">
            <a:avLst/>
          </a:prstGeom>
          <a:ln w="38100">
            <a:solidFill>
              <a:srgbClr val="0070C0"/>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6666842" y="3897595"/>
            <a:ext cx="2284870" cy="2279788"/>
            <a:chOff x="6666842" y="3897595"/>
            <a:chExt cx="2284870" cy="2279788"/>
          </a:xfrm>
        </p:grpSpPr>
        <p:sp>
          <p:nvSpPr>
            <p:cNvPr id="216" name="Rectangle 215"/>
            <p:cNvSpPr/>
            <p:nvPr/>
          </p:nvSpPr>
          <p:spPr>
            <a:xfrm>
              <a:off x="6666842" y="5803969"/>
              <a:ext cx="2284870" cy="373414"/>
            </a:xfrm>
            <a:prstGeom prst="rect">
              <a:avLst/>
            </a:prstGeom>
          </p:spPr>
          <p:txBody>
            <a:bodyPr wrap="square">
              <a:spAutoFit/>
            </a:bodyPr>
            <a:lstStyle/>
            <a:p>
              <a:pPr algn="ctr" defTabSz="457200"/>
              <a:r>
                <a:rPr lang="en-US" b="1" i="1" dirty="0">
                  <a:solidFill>
                    <a:sysClr val="windowText" lastClr="000000"/>
                  </a:solidFill>
                </a:rPr>
                <a:t>Data Center</a:t>
              </a:r>
            </a:p>
          </p:txBody>
        </p:sp>
        <p:grpSp>
          <p:nvGrpSpPr>
            <p:cNvPr id="67" name="Group 66"/>
            <p:cNvGrpSpPr/>
            <p:nvPr/>
          </p:nvGrpSpPr>
          <p:grpSpPr>
            <a:xfrm>
              <a:off x="7243875" y="4811702"/>
              <a:ext cx="1011763" cy="910379"/>
              <a:chOff x="5330826" y="4108450"/>
              <a:chExt cx="1102684" cy="992189"/>
            </a:xfrm>
          </p:grpSpPr>
          <p:grpSp>
            <p:nvGrpSpPr>
              <p:cNvPr id="68" name="Group 67"/>
              <p:cNvGrpSpPr/>
              <p:nvPr/>
            </p:nvGrpSpPr>
            <p:grpSpPr>
              <a:xfrm>
                <a:off x="5537914" y="4108450"/>
                <a:ext cx="428625" cy="820738"/>
                <a:chOff x="5246688" y="3505200"/>
                <a:chExt cx="428625" cy="820738"/>
              </a:xfrm>
            </p:grpSpPr>
            <p:sp>
              <p:nvSpPr>
                <p:cNvPr id="99" name="Freeform 132"/>
                <p:cNvSpPr>
                  <a:spLocks/>
                </p:cNvSpPr>
                <p:nvPr/>
              </p:nvSpPr>
              <p:spPr bwMode="auto">
                <a:xfrm>
                  <a:off x="5246688" y="3505200"/>
                  <a:ext cx="428625" cy="820738"/>
                </a:xfrm>
                <a:custGeom>
                  <a:avLst/>
                  <a:gdLst/>
                  <a:ahLst/>
                  <a:cxnLst>
                    <a:cxn ang="0">
                      <a:pos x="151" y="280"/>
                    </a:cxn>
                    <a:cxn ang="0">
                      <a:pos x="146" y="280"/>
                    </a:cxn>
                    <a:cxn ang="0">
                      <a:pos x="146" y="72"/>
                    </a:cxn>
                    <a:cxn ang="0">
                      <a:pos x="152" y="72"/>
                    </a:cxn>
                    <a:cxn ang="0">
                      <a:pos x="156" y="68"/>
                    </a:cxn>
                    <a:cxn ang="0">
                      <a:pos x="156" y="51"/>
                    </a:cxn>
                    <a:cxn ang="0">
                      <a:pos x="152" y="47"/>
                    </a:cxn>
                    <a:cxn ang="0">
                      <a:pos x="133" y="47"/>
                    </a:cxn>
                    <a:cxn ang="0">
                      <a:pos x="133" y="40"/>
                    </a:cxn>
                    <a:cxn ang="0">
                      <a:pos x="129" y="36"/>
                    </a:cxn>
                    <a:cxn ang="0">
                      <a:pos x="108" y="36"/>
                    </a:cxn>
                    <a:cxn ang="0">
                      <a:pos x="108" y="3"/>
                    </a:cxn>
                    <a:cxn ang="0">
                      <a:pos x="105" y="0"/>
                    </a:cxn>
                    <a:cxn ang="0">
                      <a:pos x="102" y="3"/>
                    </a:cxn>
                    <a:cxn ang="0">
                      <a:pos x="102" y="36"/>
                    </a:cxn>
                    <a:cxn ang="0">
                      <a:pos x="59" y="36"/>
                    </a:cxn>
                    <a:cxn ang="0">
                      <a:pos x="59" y="3"/>
                    </a:cxn>
                    <a:cxn ang="0">
                      <a:pos x="56" y="0"/>
                    </a:cxn>
                    <a:cxn ang="0">
                      <a:pos x="53" y="3"/>
                    </a:cxn>
                    <a:cxn ang="0">
                      <a:pos x="53" y="36"/>
                    </a:cxn>
                    <a:cxn ang="0">
                      <a:pos x="34" y="36"/>
                    </a:cxn>
                    <a:cxn ang="0">
                      <a:pos x="30" y="40"/>
                    </a:cxn>
                    <a:cxn ang="0">
                      <a:pos x="30" y="47"/>
                    </a:cxn>
                    <a:cxn ang="0">
                      <a:pos x="7" y="47"/>
                    </a:cxn>
                    <a:cxn ang="0">
                      <a:pos x="3" y="51"/>
                    </a:cxn>
                    <a:cxn ang="0">
                      <a:pos x="3" y="68"/>
                    </a:cxn>
                    <a:cxn ang="0">
                      <a:pos x="7" y="72"/>
                    </a:cxn>
                    <a:cxn ang="0">
                      <a:pos x="14" y="72"/>
                    </a:cxn>
                    <a:cxn ang="0">
                      <a:pos x="14" y="280"/>
                    </a:cxn>
                    <a:cxn ang="0">
                      <a:pos x="8" y="280"/>
                    </a:cxn>
                    <a:cxn ang="0">
                      <a:pos x="0" y="288"/>
                    </a:cxn>
                    <a:cxn ang="0">
                      <a:pos x="0" y="295"/>
                    </a:cxn>
                    <a:cxn ang="0">
                      <a:pos x="8" y="303"/>
                    </a:cxn>
                    <a:cxn ang="0">
                      <a:pos x="151" y="303"/>
                    </a:cxn>
                    <a:cxn ang="0">
                      <a:pos x="159" y="295"/>
                    </a:cxn>
                    <a:cxn ang="0">
                      <a:pos x="159" y="288"/>
                    </a:cxn>
                    <a:cxn ang="0">
                      <a:pos x="151" y="280"/>
                    </a:cxn>
                  </a:cxnLst>
                  <a:rect l="0" t="0" r="r" b="b"/>
                  <a:pathLst>
                    <a:path w="159" h="303">
                      <a:moveTo>
                        <a:pt x="151" y="280"/>
                      </a:moveTo>
                      <a:cubicBezTo>
                        <a:pt x="146" y="280"/>
                        <a:pt x="146" y="280"/>
                        <a:pt x="146" y="280"/>
                      </a:cubicBezTo>
                      <a:cubicBezTo>
                        <a:pt x="146" y="72"/>
                        <a:pt x="146" y="72"/>
                        <a:pt x="146" y="72"/>
                      </a:cubicBezTo>
                      <a:cubicBezTo>
                        <a:pt x="152" y="72"/>
                        <a:pt x="152" y="72"/>
                        <a:pt x="152" y="72"/>
                      </a:cubicBezTo>
                      <a:cubicBezTo>
                        <a:pt x="155" y="72"/>
                        <a:pt x="156" y="70"/>
                        <a:pt x="156" y="68"/>
                      </a:cubicBezTo>
                      <a:cubicBezTo>
                        <a:pt x="156" y="51"/>
                        <a:pt x="156" y="51"/>
                        <a:pt x="156" y="51"/>
                      </a:cubicBezTo>
                      <a:cubicBezTo>
                        <a:pt x="156" y="49"/>
                        <a:pt x="155" y="47"/>
                        <a:pt x="152" y="47"/>
                      </a:cubicBezTo>
                      <a:cubicBezTo>
                        <a:pt x="133" y="47"/>
                        <a:pt x="133" y="47"/>
                        <a:pt x="133" y="47"/>
                      </a:cubicBezTo>
                      <a:cubicBezTo>
                        <a:pt x="133" y="40"/>
                        <a:pt x="133" y="40"/>
                        <a:pt x="133" y="40"/>
                      </a:cubicBezTo>
                      <a:cubicBezTo>
                        <a:pt x="133" y="37"/>
                        <a:pt x="131" y="36"/>
                        <a:pt x="129" y="36"/>
                      </a:cubicBezTo>
                      <a:cubicBezTo>
                        <a:pt x="108" y="36"/>
                        <a:pt x="108" y="36"/>
                        <a:pt x="108" y="36"/>
                      </a:cubicBezTo>
                      <a:cubicBezTo>
                        <a:pt x="108" y="3"/>
                        <a:pt x="108" y="3"/>
                        <a:pt x="108" y="3"/>
                      </a:cubicBezTo>
                      <a:cubicBezTo>
                        <a:pt x="108" y="2"/>
                        <a:pt x="106" y="0"/>
                        <a:pt x="105" y="0"/>
                      </a:cubicBezTo>
                      <a:cubicBezTo>
                        <a:pt x="103" y="0"/>
                        <a:pt x="102" y="2"/>
                        <a:pt x="102" y="3"/>
                      </a:cubicBezTo>
                      <a:cubicBezTo>
                        <a:pt x="102" y="36"/>
                        <a:pt x="102" y="36"/>
                        <a:pt x="102" y="36"/>
                      </a:cubicBezTo>
                      <a:cubicBezTo>
                        <a:pt x="59" y="36"/>
                        <a:pt x="59" y="36"/>
                        <a:pt x="59" y="36"/>
                      </a:cubicBezTo>
                      <a:cubicBezTo>
                        <a:pt x="59" y="3"/>
                        <a:pt x="59" y="3"/>
                        <a:pt x="59" y="3"/>
                      </a:cubicBezTo>
                      <a:cubicBezTo>
                        <a:pt x="59" y="2"/>
                        <a:pt x="58" y="0"/>
                        <a:pt x="56" y="0"/>
                      </a:cubicBezTo>
                      <a:cubicBezTo>
                        <a:pt x="54" y="0"/>
                        <a:pt x="53" y="2"/>
                        <a:pt x="53" y="3"/>
                      </a:cubicBezTo>
                      <a:cubicBezTo>
                        <a:pt x="53" y="36"/>
                        <a:pt x="53" y="36"/>
                        <a:pt x="53" y="36"/>
                      </a:cubicBezTo>
                      <a:cubicBezTo>
                        <a:pt x="34" y="36"/>
                        <a:pt x="34" y="36"/>
                        <a:pt x="34" y="36"/>
                      </a:cubicBezTo>
                      <a:cubicBezTo>
                        <a:pt x="32" y="36"/>
                        <a:pt x="30" y="37"/>
                        <a:pt x="30" y="40"/>
                      </a:cubicBezTo>
                      <a:cubicBezTo>
                        <a:pt x="30" y="47"/>
                        <a:pt x="30" y="47"/>
                        <a:pt x="30" y="47"/>
                      </a:cubicBezTo>
                      <a:cubicBezTo>
                        <a:pt x="7" y="47"/>
                        <a:pt x="7" y="47"/>
                        <a:pt x="7" y="47"/>
                      </a:cubicBezTo>
                      <a:cubicBezTo>
                        <a:pt x="5" y="47"/>
                        <a:pt x="3" y="49"/>
                        <a:pt x="3" y="51"/>
                      </a:cubicBezTo>
                      <a:cubicBezTo>
                        <a:pt x="3" y="68"/>
                        <a:pt x="3" y="68"/>
                        <a:pt x="3" y="68"/>
                      </a:cubicBezTo>
                      <a:cubicBezTo>
                        <a:pt x="3" y="70"/>
                        <a:pt x="5" y="72"/>
                        <a:pt x="7" y="72"/>
                      </a:cubicBezTo>
                      <a:cubicBezTo>
                        <a:pt x="14" y="72"/>
                        <a:pt x="14" y="72"/>
                        <a:pt x="14" y="72"/>
                      </a:cubicBezTo>
                      <a:cubicBezTo>
                        <a:pt x="14" y="280"/>
                        <a:pt x="14" y="280"/>
                        <a:pt x="14" y="280"/>
                      </a:cubicBezTo>
                      <a:cubicBezTo>
                        <a:pt x="8" y="280"/>
                        <a:pt x="8" y="280"/>
                        <a:pt x="8" y="280"/>
                      </a:cubicBezTo>
                      <a:cubicBezTo>
                        <a:pt x="4" y="280"/>
                        <a:pt x="0" y="284"/>
                        <a:pt x="0" y="288"/>
                      </a:cubicBezTo>
                      <a:cubicBezTo>
                        <a:pt x="0" y="295"/>
                        <a:pt x="0" y="295"/>
                        <a:pt x="0" y="295"/>
                      </a:cubicBezTo>
                      <a:cubicBezTo>
                        <a:pt x="0" y="299"/>
                        <a:pt x="4" y="303"/>
                        <a:pt x="8" y="303"/>
                      </a:cubicBezTo>
                      <a:cubicBezTo>
                        <a:pt x="151" y="303"/>
                        <a:pt x="151" y="303"/>
                        <a:pt x="151" y="303"/>
                      </a:cubicBezTo>
                      <a:cubicBezTo>
                        <a:pt x="155" y="303"/>
                        <a:pt x="159" y="299"/>
                        <a:pt x="159" y="295"/>
                      </a:cubicBezTo>
                      <a:cubicBezTo>
                        <a:pt x="159" y="288"/>
                        <a:pt x="159" y="288"/>
                        <a:pt x="159" y="288"/>
                      </a:cubicBezTo>
                      <a:cubicBezTo>
                        <a:pt x="159" y="284"/>
                        <a:pt x="155" y="280"/>
                        <a:pt x="151" y="28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0" name="Freeform 133"/>
                <p:cNvSpPr>
                  <a:spLocks/>
                </p:cNvSpPr>
                <p:nvPr/>
              </p:nvSpPr>
              <p:spPr bwMode="auto">
                <a:xfrm>
                  <a:off x="5345113" y="37004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1" name="Freeform 134"/>
                <p:cNvSpPr>
                  <a:spLocks/>
                </p:cNvSpPr>
                <p:nvPr/>
              </p:nvSpPr>
              <p:spPr bwMode="auto">
                <a:xfrm>
                  <a:off x="5345113" y="38004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2" name="Freeform 135"/>
                <p:cNvSpPr>
                  <a:spLocks/>
                </p:cNvSpPr>
                <p:nvPr/>
              </p:nvSpPr>
              <p:spPr bwMode="auto">
                <a:xfrm>
                  <a:off x="5345113" y="3903663"/>
                  <a:ext cx="234950" cy="66675"/>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3" name="Freeform 136"/>
                <p:cNvSpPr>
                  <a:spLocks/>
                </p:cNvSpPr>
                <p:nvPr/>
              </p:nvSpPr>
              <p:spPr bwMode="auto">
                <a:xfrm>
                  <a:off x="5345113" y="40036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4" name="Freeform 137"/>
                <p:cNvSpPr>
                  <a:spLocks/>
                </p:cNvSpPr>
                <p:nvPr/>
              </p:nvSpPr>
              <p:spPr bwMode="auto">
                <a:xfrm>
                  <a:off x="5345113" y="41068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5" name="Freeform 138"/>
                <p:cNvSpPr>
                  <a:spLocks/>
                </p:cNvSpPr>
                <p:nvPr/>
              </p:nvSpPr>
              <p:spPr bwMode="auto">
                <a:xfrm>
                  <a:off x="53482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6" name="Freeform 139"/>
                <p:cNvSpPr>
                  <a:spLocks/>
                </p:cNvSpPr>
                <p:nvPr/>
              </p:nvSpPr>
              <p:spPr bwMode="auto">
                <a:xfrm>
                  <a:off x="55260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07" name="Freeform 140"/>
                <p:cNvSpPr>
                  <a:spLocks/>
                </p:cNvSpPr>
                <p:nvPr/>
              </p:nvSpPr>
              <p:spPr bwMode="auto">
                <a:xfrm>
                  <a:off x="5429251" y="4211638"/>
                  <a:ext cx="65088" cy="49213"/>
                </a:xfrm>
                <a:custGeom>
                  <a:avLst/>
                  <a:gdLst/>
                  <a:ahLst/>
                  <a:cxnLst>
                    <a:cxn ang="0">
                      <a:pos x="24" y="14"/>
                    </a:cxn>
                    <a:cxn ang="0">
                      <a:pos x="19" y="18"/>
                    </a:cxn>
                    <a:cxn ang="0">
                      <a:pos x="6" y="18"/>
                    </a:cxn>
                    <a:cxn ang="0">
                      <a:pos x="0" y="14"/>
                    </a:cxn>
                    <a:cxn ang="0">
                      <a:pos x="0" y="4"/>
                    </a:cxn>
                    <a:cxn ang="0">
                      <a:pos x="6" y="0"/>
                    </a:cxn>
                    <a:cxn ang="0">
                      <a:pos x="19" y="0"/>
                    </a:cxn>
                    <a:cxn ang="0">
                      <a:pos x="24" y="4"/>
                    </a:cxn>
                    <a:cxn ang="0">
                      <a:pos x="24" y="14"/>
                    </a:cxn>
                  </a:cxnLst>
                  <a:rect l="0" t="0" r="r" b="b"/>
                  <a:pathLst>
                    <a:path w="24" h="18">
                      <a:moveTo>
                        <a:pt x="24" y="14"/>
                      </a:moveTo>
                      <a:cubicBezTo>
                        <a:pt x="24" y="16"/>
                        <a:pt x="22" y="18"/>
                        <a:pt x="19" y="18"/>
                      </a:cubicBezTo>
                      <a:cubicBezTo>
                        <a:pt x="6" y="18"/>
                        <a:pt x="6" y="18"/>
                        <a:pt x="6" y="18"/>
                      </a:cubicBezTo>
                      <a:cubicBezTo>
                        <a:pt x="3" y="18"/>
                        <a:pt x="0" y="16"/>
                        <a:pt x="0" y="14"/>
                      </a:cubicBezTo>
                      <a:cubicBezTo>
                        <a:pt x="0" y="4"/>
                        <a:pt x="0" y="4"/>
                        <a:pt x="0" y="4"/>
                      </a:cubicBezTo>
                      <a:cubicBezTo>
                        <a:pt x="0" y="2"/>
                        <a:pt x="3" y="0"/>
                        <a:pt x="6" y="0"/>
                      </a:cubicBezTo>
                      <a:cubicBezTo>
                        <a:pt x="19" y="0"/>
                        <a:pt x="19" y="0"/>
                        <a:pt x="19" y="0"/>
                      </a:cubicBezTo>
                      <a:cubicBezTo>
                        <a:pt x="22" y="0"/>
                        <a:pt x="24" y="2"/>
                        <a:pt x="24" y="4"/>
                      </a:cubicBezTo>
                      <a:lnTo>
                        <a:pt x="2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grpSp>
            <p:nvGrpSpPr>
              <p:cNvPr id="69" name="Group 68"/>
              <p:cNvGrpSpPr/>
              <p:nvPr/>
            </p:nvGrpSpPr>
            <p:grpSpPr>
              <a:xfrm>
                <a:off x="6004885" y="4108450"/>
                <a:ext cx="428625" cy="820738"/>
                <a:chOff x="5246688" y="3505200"/>
                <a:chExt cx="428625" cy="820738"/>
              </a:xfrm>
            </p:grpSpPr>
            <p:sp>
              <p:nvSpPr>
                <p:cNvPr id="90" name="Freeform 132"/>
                <p:cNvSpPr>
                  <a:spLocks/>
                </p:cNvSpPr>
                <p:nvPr/>
              </p:nvSpPr>
              <p:spPr bwMode="auto">
                <a:xfrm>
                  <a:off x="5246688" y="3505200"/>
                  <a:ext cx="428625" cy="820738"/>
                </a:xfrm>
                <a:custGeom>
                  <a:avLst/>
                  <a:gdLst/>
                  <a:ahLst/>
                  <a:cxnLst>
                    <a:cxn ang="0">
                      <a:pos x="151" y="280"/>
                    </a:cxn>
                    <a:cxn ang="0">
                      <a:pos x="146" y="280"/>
                    </a:cxn>
                    <a:cxn ang="0">
                      <a:pos x="146" y="72"/>
                    </a:cxn>
                    <a:cxn ang="0">
                      <a:pos x="152" y="72"/>
                    </a:cxn>
                    <a:cxn ang="0">
                      <a:pos x="156" y="68"/>
                    </a:cxn>
                    <a:cxn ang="0">
                      <a:pos x="156" y="51"/>
                    </a:cxn>
                    <a:cxn ang="0">
                      <a:pos x="152" y="47"/>
                    </a:cxn>
                    <a:cxn ang="0">
                      <a:pos x="133" y="47"/>
                    </a:cxn>
                    <a:cxn ang="0">
                      <a:pos x="133" y="40"/>
                    </a:cxn>
                    <a:cxn ang="0">
                      <a:pos x="129" y="36"/>
                    </a:cxn>
                    <a:cxn ang="0">
                      <a:pos x="108" y="36"/>
                    </a:cxn>
                    <a:cxn ang="0">
                      <a:pos x="108" y="3"/>
                    </a:cxn>
                    <a:cxn ang="0">
                      <a:pos x="105" y="0"/>
                    </a:cxn>
                    <a:cxn ang="0">
                      <a:pos x="102" y="3"/>
                    </a:cxn>
                    <a:cxn ang="0">
                      <a:pos x="102" y="36"/>
                    </a:cxn>
                    <a:cxn ang="0">
                      <a:pos x="59" y="36"/>
                    </a:cxn>
                    <a:cxn ang="0">
                      <a:pos x="59" y="3"/>
                    </a:cxn>
                    <a:cxn ang="0">
                      <a:pos x="56" y="0"/>
                    </a:cxn>
                    <a:cxn ang="0">
                      <a:pos x="53" y="3"/>
                    </a:cxn>
                    <a:cxn ang="0">
                      <a:pos x="53" y="36"/>
                    </a:cxn>
                    <a:cxn ang="0">
                      <a:pos x="34" y="36"/>
                    </a:cxn>
                    <a:cxn ang="0">
                      <a:pos x="30" y="40"/>
                    </a:cxn>
                    <a:cxn ang="0">
                      <a:pos x="30" y="47"/>
                    </a:cxn>
                    <a:cxn ang="0">
                      <a:pos x="7" y="47"/>
                    </a:cxn>
                    <a:cxn ang="0">
                      <a:pos x="3" y="51"/>
                    </a:cxn>
                    <a:cxn ang="0">
                      <a:pos x="3" y="68"/>
                    </a:cxn>
                    <a:cxn ang="0">
                      <a:pos x="7" y="72"/>
                    </a:cxn>
                    <a:cxn ang="0">
                      <a:pos x="14" y="72"/>
                    </a:cxn>
                    <a:cxn ang="0">
                      <a:pos x="14" y="280"/>
                    </a:cxn>
                    <a:cxn ang="0">
                      <a:pos x="8" y="280"/>
                    </a:cxn>
                    <a:cxn ang="0">
                      <a:pos x="0" y="288"/>
                    </a:cxn>
                    <a:cxn ang="0">
                      <a:pos x="0" y="295"/>
                    </a:cxn>
                    <a:cxn ang="0">
                      <a:pos x="8" y="303"/>
                    </a:cxn>
                    <a:cxn ang="0">
                      <a:pos x="151" y="303"/>
                    </a:cxn>
                    <a:cxn ang="0">
                      <a:pos x="159" y="295"/>
                    </a:cxn>
                    <a:cxn ang="0">
                      <a:pos x="159" y="288"/>
                    </a:cxn>
                    <a:cxn ang="0">
                      <a:pos x="151" y="280"/>
                    </a:cxn>
                  </a:cxnLst>
                  <a:rect l="0" t="0" r="r" b="b"/>
                  <a:pathLst>
                    <a:path w="159" h="303">
                      <a:moveTo>
                        <a:pt x="151" y="280"/>
                      </a:moveTo>
                      <a:cubicBezTo>
                        <a:pt x="146" y="280"/>
                        <a:pt x="146" y="280"/>
                        <a:pt x="146" y="280"/>
                      </a:cubicBezTo>
                      <a:cubicBezTo>
                        <a:pt x="146" y="72"/>
                        <a:pt x="146" y="72"/>
                        <a:pt x="146" y="72"/>
                      </a:cubicBezTo>
                      <a:cubicBezTo>
                        <a:pt x="152" y="72"/>
                        <a:pt x="152" y="72"/>
                        <a:pt x="152" y="72"/>
                      </a:cubicBezTo>
                      <a:cubicBezTo>
                        <a:pt x="155" y="72"/>
                        <a:pt x="156" y="70"/>
                        <a:pt x="156" y="68"/>
                      </a:cubicBezTo>
                      <a:cubicBezTo>
                        <a:pt x="156" y="51"/>
                        <a:pt x="156" y="51"/>
                        <a:pt x="156" y="51"/>
                      </a:cubicBezTo>
                      <a:cubicBezTo>
                        <a:pt x="156" y="49"/>
                        <a:pt x="155" y="47"/>
                        <a:pt x="152" y="47"/>
                      </a:cubicBezTo>
                      <a:cubicBezTo>
                        <a:pt x="133" y="47"/>
                        <a:pt x="133" y="47"/>
                        <a:pt x="133" y="47"/>
                      </a:cubicBezTo>
                      <a:cubicBezTo>
                        <a:pt x="133" y="40"/>
                        <a:pt x="133" y="40"/>
                        <a:pt x="133" y="40"/>
                      </a:cubicBezTo>
                      <a:cubicBezTo>
                        <a:pt x="133" y="37"/>
                        <a:pt x="131" y="36"/>
                        <a:pt x="129" y="36"/>
                      </a:cubicBezTo>
                      <a:cubicBezTo>
                        <a:pt x="108" y="36"/>
                        <a:pt x="108" y="36"/>
                        <a:pt x="108" y="36"/>
                      </a:cubicBezTo>
                      <a:cubicBezTo>
                        <a:pt x="108" y="3"/>
                        <a:pt x="108" y="3"/>
                        <a:pt x="108" y="3"/>
                      </a:cubicBezTo>
                      <a:cubicBezTo>
                        <a:pt x="108" y="2"/>
                        <a:pt x="106" y="0"/>
                        <a:pt x="105" y="0"/>
                      </a:cubicBezTo>
                      <a:cubicBezTo>
                        <a:pt x="103" y="0"/>
                        <a:pt x="102" y="2"/>
                        <a:pt x="102" y="3"/>
                      </a:cubicBezTo>
                      <a:cubicBezTo>
                        <a:pt x="102" y="36"/>
                        <a:pt x="102" y="36"/>
                        <a:pt x="102" y="36"/>
                      </a:cubicBezTo>
                      <a:cubicBezTo>
                        <a:pt x="59" y="36"/>
                        <a:pt x="59" y="36"/>
                        <a:pt x="59" y="36"/>
                      </a:cubicBezTo>
                      <a:cubicBezTo>
                        <a:pt x="59" y="3"/>
                        <a:pt x="59" y="3"/>
                        <a:pt x="59" y="3"/>
                      </a:cubicBezTo>
                      <a:cubicBezTo>
                        <a:pt x="59" y="2"/>
                        <a:pt x="58" y="0"/>
                        <a:pt x="56" y="0"/>
                      </a:cubicBezTo>
                      <a:cubicBezTo>
                        <a:pt x="54" y="0"/>
                        <a:pt x="53" y="2"/>
                        <a:pt x="53" y="3"/>
                      </a:cubicBezTo>
                      <a:cubicBezTo>
                        <a:pt x="53" y="36"/>
                        <a:pt x="53" y="36"/>
                        <a:pt x="53" y="36"/>
                      </a:cubicBezTo>
                      <a:cubicBezTo>
                        <a:pt x="34" y="36"/>
                        <a:pt x="34" y="36"/>
                        <a:pt x="34" y="36"/>
                      </a:cubicBezTo>
                      <a:cubicBezTo>
                        <a:pt x="32" y="36"/>
                        <a:pt x="30" y="37"/>
                        <a:pt x="30" y="40"/>
                      </a:cubicBezTo>
                      <a:cubicBezTo>
                        <a:pt x="30" y="47"/>
                        <a:pt x="30" y="47"/>
                        <a:pt x="30" y="47"/>
                      </a:cubicBezTo>
                      <a:cubicBezTo>
                        <a:pt x="7" y="47"/>
                        <a:pt x="7" y="47"/>
                        <a:pt x="7" y="47"/>
                      </a:cubicBezTo>
                      <a:cubicBezTo>
                        <a:pt x="5" y="47"/>
                        <a:pt x="3" y="49"/>
                        <a:pt x="3" y="51"/>
                      </a:cubicBezTo>
                      <a:cubicBezTo>
                        <a:pt x="3" y="68"/>
                        <a:pt x="3" y="68"/>
                        <a:pt x="3" y="68"/>
                      </a:cubicBezTo>
                      <a:cubicBezTo>
                        <a:pt x="3" y="70"/>
                        <a:pt x="5" y="72"/>
                        <a:pt x="7" y="72"/>
                      </a:cubicBezTo>
                      <a:cubicBezTo>
                        <a:pt x="14" y="72"/>
                        <a:pt x="14" y="72"/>
                        <a:pt x="14" y="72"/>
                      </a:cubicBezTo>
                      <a:cubicBezTo>
                        <a:pt x="14" y="280"/>
                        <a:pt x="14" y="280"/>
                        <a:pt x="14" y="280"/>
                      </a:cubicBezTo>
                      <a:cubicBezTo>
                        <a:pt x="8" y="280"/>
                        <a:pt x="8" y="280"/>
                        <a:pt x="8" y="280"/>
                      </a:cubicBezTo>
                      <a:cubicBezTo>
                        <a:pt x="4" y="280"/>
                        <a:pt x="0" y="284"/>
                        <a:pt x="0" y="288"/>
                      </a:cubicBezTo>
                      <a:cubicBezTo>
                        <a:pt x="0" y="295"/>
                        <a:pt x="0" y="295"/>
                        <a:pt x="0" y="295"/>
                      </a:cubicBezTo>
                      <a:cubicBezTo>
                        <a:pt x="0" y="299"/>
                        <a:pt x="4" y="303"/>
                        <a:pt x="8" y="303"/>
                      </a:cubicBezTo>
                      <a:cubicBezTo>
                        <a:pt x="151" y="303"/>
                        <a:pt x="151" y="303"/>
                        <a:pt x="151" y="303"/>
                      </a:cubicBezTo>
                      <a:cubicBezTo>
                        <a:pt x="155" y="303"/>
                        <a:pt x="159" y="299"/>
                        <a:pt x="159" y="295"/>
                      </a:cubicBezTo>
                      <a:cubicBezTo>
                        <a:pt x="159" y="288"/>
                        <a:pt x="159" y="288"/>
                        <a:pt x="159" y="288"/>
                      </a:cubicBezTo>
                      <a:cubicBezTo>
                        <a:pt x="159" y="284"/>
                        <a:pt x="155" y="280"/>
                        <a:pt x="151" y="28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1" name="Freeform 133"/>
                <p:cNvSpPr>
                  <a:spLocks/>
                </p:cNvSpPr>
                <p:nvPr/>
              </p:nvSpPr>
              <p:spPr bwMode="auto">
                <a:xfrm>
                  <a:off x="5345113" y="37004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2" name="Freeform 134"/>
                <p:cNvSpPr>
                  <a:spLocks/>
                </p:cNvSpPr>
                <p:nvPr/>
              </p:nvSpPr>
              <p:spPr bwMode="auto">
                <a:xfrm>
                  <a:off x="5345113" y="38004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3" name="Freeform 135"/>
                <p:cNvSpPr>
                  <a:spLocks/>
                </p:cNvSpPr>
                <p:nvPr/>
              </p:nvSpPr>
              <p:spPr bwMode="auto">
                <a:xfrm>
                  <a:off x="5345113" y="3903663"/>
                  <a:ext cx="234950" cy="66675"/>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4" name="Freeform 136"/>
                <p:cNvSpPr>
                  <a:spLocks/>
                </p:cNvSpPr>
                <p:nvPr/>
              </p:nvSpPr>
              <p:spPr bwMode="auto">
                <a:xfrm>
                  <a:off x="5345113" y="40036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5" name="Freeform 137"/>
                <p:cNvSpPr>
                  <a:spLocks/>
                </p:cNvSpPr>
                <p:nvPr/>
              </p:nvSpPr>
              <p:spPr bwMode="auto">
                <a:xfrm>
                  <a:off x="5345113" y="41068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6" name="Freeform 138"/>
                <p:cNvSpPr>
                  <a:spLocks/>
                </p:cNvSpPr>
                <p:nvPr/>
              </p:nvSpPr>
              <p:spPr bwMode="auto">
                <a:xfrm>
                  <a:off x="53482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7" name="Freeform 139"/>
                <p:cNvSpPr>
                  <a:spLocks/>
                </p:cNvSpPr>
                <p:nvPr/>
              </p:nvSpPr>
              <p:spPr bwMode="auto">
                <a:xfrm>
                  <a:off x="55260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98" name="Freeform 140"/>
                <p:cNvSpPr>
                  <a:spLocks/>
                </p:cNvSpPr>
                <p:nvPr/>
              </p:nvSpPr>
              <p:spPr bwMode="auto">
                <a:xfrm>
                  <a:off x="5429251" y="4211638"/>
                  <a:ext cx="65088" cy="49213"/>
                </a:xfrm>
                <a:custGeom>
                  <a:avLst/>
                  <a:gdLst/>
                  <a:ahLst/>
                  <a:cxnLst>
                    <a:cxn ang="0">
                      <a:pos x="24" y="14"/>
                    </a:cxn>
                    <a:cxn ang="0">
                      <a:pos x="19" y="18"/>
                    </a:cxn>
                    <a:cxn ang="0">
                      <a:pos x="6" y="18"/>
                    </a:cxn>
                    <a:cxn ang="0">
                      <a:pos x="0" y="14"/>
                    </a:cxn>
                    <a:cxn ang="0">
                      <a:pos x="0" y="4"/>
                    </a:cxn>
                    <a:cxn ang="0">
                      <a:pos x="6" y="0"/>
                    </a:cxn>
                    <a:cxn ang="0">
                      <a:pos x="19" y="0"/>
                    </a:cxn>
                    <a:cxn ang="0">
                      <a:pos x="24" y="4"/>
                    </a:cxn>
                    <a:cxn ang="0">
                      <a:pos x="24" y="14"/>
                    </a:cxn>
                  </a:cxnLst>
                  <a:rect l="0" t="0" r="r" b="b"/>
                  <a:pathLst>
                    <a:path w="24" h="18">
                      <a:moveTo>
                        <a:pt x="24" y="14"/>
                      </a:moveTo>
                      <a:cubicBezTo>
                        <a:pt x="24" y="16"/>
                        <a:pt x="22" y="18"/>
                        <a:pt x="19" y="18"/>
                      </a:cubicBezTo>
                      <a:cubicBezTo>
                        <a:pt x="6" y="18"/>
                        <a:pt x="6" y="18"/>
                        <a:pt x="6" y="18"/>
                      </a:cubicBezTo>
                      <a:cubicBezTo>
                        <a:pt x="3" y="18"/>
                        <a:pt x="0" y="16"/>
                        <a:pt x="0" y="14"/>
                      </a:cubicBezTo>
                      <a:cubicBezTo>
                        <a:pt x="0" y="4"/>
                        <a:pt x="0" y="4"/>
                        <a:pt x="0" y="4"/>
                      </a:cubicBezTo>
                      <a:cubicBezTo>
                        <a:pt x="0" y="2"/>
                        <a:pt x="3" y="0"/>
                        <a:pt x="6" y="0"/>
                      </a:cubicBezTo>
                      <a:cubicBezTo>
                        <a:pt x="19" y="0"/>
                        <a:pt x="19" y="0"/>
                        <a:pt x="19" y="0"/>
                      </a:cubicBezTo>
                      <a:cubicBezTo>
                        <a:pt x="22" y="0"/>
                        <a:pt x="24" y="2"/>
                        <a:pt x="24" y="4"/>
                      </a:cubicBezTo>
                      <a:lnTo>
                        <a:pt x="2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grpSp>
            <p:nvGrpSpPr>
              <p:cNvPr id="70" name="Group 69"/>
              <p:cNvGrpSpPr/>
              <p:nvPr/>
            </p:nvGrpSpPr>
            <p:grpSpPr>
              <a:xfrm>
                <a:off x="5330826" y="4279901"/>
                <a:ext cx="428625" cy="820738"/>
                <a:chOff x="5246688" y="3505200"/>
                <a:chExt cx="428625" cy="820738"/>
              </a:xfrm>
            </p:grpSpPr>
            <p:sp>
              <p:nvSpPr>
                <p:cNvPr id="81" name="Freeform 132"/>
                <p:cNvSpPr>
                  <a:spLocks/>
                </p:cNvSpPr>
                <p:nvPr/>
              </p:nvSpPr>
              <p:spPr bwMode="auto">
                <a:xfrm>
                  <a:off x="5246688" y="3505200"/>
                  <a:ext cx="428625" cy="820738"/>
                </a:xfrm>
                <a:custGeom>
                  <a:avLst/>
                  <a:gdLst/>
                  <a:ahLst/>
                  <a:cxnLst>
                    <a:cxn ang="0">
                      <a:pos x="151" y="280"/>
                    </a:cxn>
                    <a:cxn ang="0">
                      <a:pos x="146" y="280"/>
                    </a:cxn>
                    <a:cxn ang="0">
                      <a:pos x="146" y="72"/>
                    </a:cxn>
                    <a:cxn ang="0">
                      <a:pos x="152" y="72"/>
                    </a:cxn>
                    <a:cxn ang="0">
                      <a:pos x="156" y="68"/>
                    </a:cxn>
                    <a:cxn ang="0">
                      <a:pos x="156" y="51"/>
                    </a:cxn>
                    <a:cxn ang="0">
                      <a:pos x="152" y="47"/>
                    </a:cxn>
                    <a:cxn ang="0">
                      <a:pos x="133" y="47"/>
                    </a:cxn>
                    <a:cxn ang="0">
                      <a:pos x="133" y="40"/>
                    </a:cxn>
                    <a:cxn ang="0">
                      <a:pos x="129" y="36"/>
                    </a:cxn>
                    <a:cxn ang="0">
                      <a:pos x="108" y="36"/>
                    </a:cxn>
                    <a:cxn ang="0">
                      <a:pos x="108" y="3"/>
                    </a:cxn>
                    <a:cxn ang="0">
                      <a:pos x="105" y="0"/>
                    </a:cxn>
                    <a:cxn ang="0">
                      <a:pos x="102" y="3"/>
                    </a:cxn>
                    <a:cxn ang="0">
                      <a:pos x="102" y="36"/>
                    </a:cxn>
                    <a:cxn ang="0">
                      <a:pos x="59" y="36"/>
                    </a:cxn>
                    <a:cxn ang="0">
                      <a:pos x="59" y="3"/>
                    </a:cxn>
                    <a:cxn ang="0">
                      <a:pos x="56" y="0"/>
                    </a:cxn>
                    <a:cxn ang="0">
                      <a:pos x="53" y="3"/>
                    </a:cxn>
                    <a:cxn ang="0">
                      <a:pos x="53" y="36"/>
                    </a:cxn>
                    <a:cxn ang="0">
                      <a:pos x="34" y="36"/>
                    </a:cxn>
                    <a:cxn ang="0">
                      <a:pos x="30" y="40"/>
                    </a:cxn>
                    <a:cxn ang="0">
                      <a:pos x="30" y="47"/>
                    </a:cxn>
                    <a:cxn ang="0">
                      <a:pos x="7" y="47"/>
                    </a:cxn>
                    <a:cxn ang="0">
                      <a:pos x="3" y="51"/>
                    </a:cxn>
                    <a:cxn ang="0">
                      <a:pos x="3" y="68"/>
                    </a:cxn>
                    <a:cxn ang="0">
                      <a:pos x="7" y="72"/>
                    </a:cxn>
                    <a:cxn ang="0">
                      <a:pos x="14" y="72"/>
                    </a:cxn>
                    <a:cxn ang="0">
                      <a:pos x="14" y="280"/>
                    </a:cxn>
                    <a:cxn ang="0">
                      <a:pos x="8" y="280"/>
                    </a:cxn>
                    <a:cxn ang="0">
                      <a:pos x="0" y="288"/>
                    </a:cxn>
                    <a:cxn ang="0">
                      <a:pos x="0" y="295"/>
                    </a:cxn>
                    <a:cxn ang="0">
                      <a:pos x="8" y="303"/>
                    </a:cxn>
                    <a:cxn ang="0">
                      <a:pos x="151" y="303"/>
                    </a:cxn>
                    <a:cxn ang="0">
                      <a:pos x="159" y="295"/>
                    </a:cxn>
                    <a:cxn ang="0">
                      <a:pos x="159" y="288"/>
                    </a:cxn>
                    <a:cxn ang="0">
                      <a:pos x="151" y="280"/>
                    </a:cxn>
                  </a:cxnLst>
                  <a:rect l="0" t="0" r="r" b="b"/>
                  <a:pathLst>
                    <a:path w="159" h="303">
                      <a:moveTo>
                        <a:pt x="151" y="280"/>
                      </a:moveTo>
                      <a:cubicBezTo>
                        <a:pt x="146" y="280"/>
                        <a:pt x="146" y="280"/>
                        <a:pt x="146" y="280"/>
                      </a:cubicBezTo>
                      <a:cubicBezTo>
                        <a:pt x="146" y="72"/>
                        <a:pt x="146" y="72"/>
                        <a:pt x="146" y="72"/>
                      </a:cubicBezTo>
                      <a:cubicBezTo>
                        <a:pt x="152" y="72"/>
                        <a:pt x="152" y="72"/>
                        <a:pt x="152" y="72"/>
                      </a:cubicBezTo>
                      <a:cubicBezTo>
                        <a:pt x="155" y="72"/>
                        <a:pt x="156" y="70"/>
                        <a:pt x="156" y="68"/>
                      </a:cubicBezTo>
                      <a:cubicBezTo>
                        <a:pt x="156" y="51"/>
                        <a:pt x="156" y="51"/>
                        <a:pt x="156" y="51"/>
                      </a:cubicBezTo>
                      <a:cubicBezTo>
                        <a:pt x="156" y="49"/>
                        <a:pt x="155" y="47"/>
                        <a:pt x="152" y="47"/>
                      </a:cubicBezTo>
                      <a:cubicBezTo>
                        <a:pt x="133" y="47"/>
                        <a:pt x="133" y="47"/>
                        <a:pt x="133" y="47"/>
                      </a:cubicBezTo>
                      <a:cubicBezTo>
                        <a:pt x="133" y="40"/>
                        <a:pt x="133" y="40"/>
                        <a:pt x="133" y="40"/>
                      </a:cubicBezTo>
                      <a:cubicBezTo>
                        <a:pt x="133" y="37"/>
                        <a:pt x="131" y="36"/>
                        <a:pt x="129" y="36"/>
                      </a:cubicBezTo>
                      <a:cubicBezTo>
                        <a:pt x="108" y="36"/>
                        <a:pt x="108" y="36"/>
                        <a:pt x="108" y="36"/>
                      </a:cubicBezTo>
                      <a:cubicBezTo>
                        <a:pt x="108" y="3"/>
                        <a:pt x="108" y="3"/>
                        <a:pt x="108" y="3"/>
                      </a:cubicBezTo>
                      <a:cubicBezTo>
                        <a:pt x="108" y="2"/>
                        <a:pt x="106" y="0"/>
                        <a:pt x="105" y="0"/>
                      </a:cubicBezTo>
                      <a:cubicBezTo>
                        <a:pt x="103" y="0"/>
                        <a:pt x="102" y="2"/>
                        <a:pt x="102" y="3"/>
                      </a:cubicBezTo>
                      <a:cubicBezTo>
                        <a:pt x="102" y="36"/>
                        <a:pt x="102" y="36"/>
                        <a:pt x="102" y="36"/>
                      </a:cubicBezTo>
                      <a:cubicBezTo>
                        <a:pt x="59" y="36"/>
                        <a:pt x="59" y="36"/>
                        <a:pt x="59" y="36"/>
                      </a:cubicBezTo>
                      <a:cubicBezTo>
                        <a:pt x="59" y="3"/>
                        <a:pt x="59" y="3"/>
                        <a:pt x="59" y="3"/>
                      </a:cubicBezTo>
                      <a:cubicBezTo>
                        <a:pt x="59" y="2"/>
                        <a:pt x="58" y="0"/>
                        <a:pt x="56" y="0"/>
                      </a:cubicBezTo>
                      <a:cubicBezTo>
                        <a:pt x="54" y="0"/>
                        <a:pt x="53" y="2"/>
                        <a:pt x="53" y="3"/>
                      </a:cubicBezTo>
                      <a:cubicBezTo>
                        <a:pt x="53" y="36"/>
                        <a:pt x="53" y="36"/>
                        <a:pt x="53" y="36"/>
                      </a:cubicBezTo>
                      <a:cubicBezTo>
                        <a:pt x="34" y="36"/>
                        <a:pt x="34" y="36"/>
                        <a:pt x="34" y="36"/>
                      </a:cubicBezTo>
                      <a:cubicBezTo>
                        <a:pt x="32" y="36"/>
                        <a:pt x="30" y="37"/>
                        <a:pt x="30" y="40"/>
                      </a:cubicBezTo>
                      <a:cubicBezTo>
                        <a:pt x="30" y="47"/>
                        <a:pt x="30" y="47"/>
                        <a:pt x="30" y="47"/>
                      </a:cubicBezTo>
                      <a:cubicBezTo>
                        <a:pt x="7" y="47"/>
                        <a:pt x="7" y="47"/>
                        <a:pt x="7" y="47"/>
                      </a:cubicBezTo>
                      <a:cubicBezTo>
                        <a:pt x="5" y="47"/>
                        <a:pt x="3" y="49"/>
                        <a:pt x="3" y="51"/>
                      </a:cubicBezTo>
                      <a:cubicBezTo>
                        <a:pt x="3" y="68"/>
                        <a:pt x="3" y="68"/>
                        <a:pt x="3" y="68"/>
                      </a:cubicBezTo>
                      <a:cubicBezTo>
                        <a:pt x="3" y="70"/>
                        <a:pt x="5" y="72"/>
                        <a:pt x="7" y="72"/>
                      </a:cubicBezTo>
                      <a:cubicBezTo>
                        <a:pt x="14" y="72"/>
                        <a:pt x="14" y="72"/>
                        <a:pt x="14" y="72"/>
                      </a:cubicBezTo>
                      <a:cubicBezTo>
                        <a:pt x="14" y="280"/>
                        <a:pt x="14" y="280"/>
                        <a:pt x="14" y="280"/>
                      </a:cubicBezTo>
                      <a:cubicBezTo>
                        <a:pt x="8" y="280"/>
                        <a:pt x="8" y="280"/>
                        <a:pt x="8" y="280"/>
                      </a:cubicBezTo>
                      <a:cubicBezTo>
                        <a:pt x="4" y="280"/>
                        <a:pt x="0" y="284"/>
                        <a:pt x="0" y="288"/>
                      </a:cubicBezTo>
                      <a:cubicBezTo>
                        <a:pt x="0" y="295"/>
                        <a:pt x="0" y="295"/>
                        <a:pt x="0" y="295"/>
                      </a:cubicBezTo>
                      <a:cubicBezTo>
                        <a:pt x="0" y="299"/>
                        <a:pt x="4" y="303"/>
                        <a:pt x="8" y="303"/>
                      </a:cubicBezTo>
                      <a:cubicBezTo>
                        <a:pt x="151" y="303"/>
                        <a:pt x="151" y="303"/>
                        <a:pt x="151" y="303"/>
                      </a:cubicBezTo>
                      <a:cubicBezTo>
                        <a:pt x="155" y="303"/>
                        <a:pt x="159" y="299"/>
                        <a:pt x="159" y="295"/>
                      </a:cubicBezTo>
                      <a:cubicBezTo>
                        <a:pt x="159" y="288"/>
                        <a:pt x="159" y="288"/>
                        <a:pt x="159" y="288"/>
                      </a:cubicBezTo>
                      <a:cubicBezTo>
                        <a:pt x="159" y="284"/>
                        <a:pt x="155" y="280"/>
                        <a:pt x="151" y="28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2" name="Freeform 133"/>
                <p:cNvSpPr>
                  <a:spLocks/>
                </p:cNvSpPr>
                <p:nvPr/>
              </p:nvSpPr>
              <p:spPr bwMode="auto">
                <a:xfrm>
                  <a:off x="5345113" y="37004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3" name="Freeform 134"/>
                <p:cNvSpPr>
                  <a:spLocks/>
                </p:cNvSpPr>
                <p:nvPr/>
              </p:nvSpPr>
              <p:spPr bwMode="auto">
                <a:xfrm>
                  <a:off x="5345113" y="38004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4" name="Freeform 135"/>
                <p:cNvSpPr>
                  <a:spLocks/>
                </p:cNvSpPr>
                <p:nvPr/>
              </p:nvSpPr>
              <p:spPr bwMode="auto">
                <a:xfrm>
                  <a:off x="5345113" y="3903663"/>
                  <a:ext cx="234950" cy="66675"/>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5" name="Freeform 136"/>
                <p:cNvSpPr>
                  <a:spLocks/>
                </p:cNvSpPr>
                <p:nvPr/>
              </p:nvSpPr>
              <p:spPr bwMode="auto">
                <a:xfrm>
                  <a:off x="5345113" y="40036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6" name="Freeform 137"/>
                <p:cNvSpPr>
                  <a:spLocks/>
                </p:cNvSpPr>
                <p:nvPr/>
              </p:nvSpPr>
              <p:spPr bwMode="auto">
                <a:xfrm>
                  <a:off x="5345113" y="41068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7" name="Freeform 138"/>
                <p:cNvSpPr>
                  <a:spLocks/>
                </p:cNvSpPr>
                <p:nvPr/>
              </p:nvSpPr>
              <p:spPr bwMode="auto">
                <a:xfrm>
                  <a:off x="53482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8" name="Freeform 139"/>
                <p:cNvSpPr>
                  <a:spLocks/>
                </p:cNvSpPr>
                <p:nvPr/>
              </p:nvSpPr>
              <p:spPr bwMode="auto">
                <a:xfrm>
                  <a:off x="55260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9" name="Freeform 140"/>
                <p:cNvSpPr>
                  <a:spLocks/>
                </p:cNvSpPr>
                <p:nvPr/>
              </p:nvSpPr>
              <p:spPr bwMode="auto">
                <a:xfrm>
                  <a:off x="5429251" y="4211638"/>
                  <a:ext cx="65088" cy="49213"/>
                </a:xfrm>
                <a:custGeom>
                  <a:avLst/>
                  <a:gdLst/>
                  <a:ahLst/>
                  <a:cxnLst>
                    <a:cxn ang="0">
                      <a:pos x="24" y="14"/>
                    </a:cxn>
                    <a:cxn ang="0">
                      <a:pos x="19" y="18"/>
                    </a:cxn>
                    <a:cxn ang="0">
                      <a:pos x="6" y="18"/>
                    </a:cxn>
                    <a:cxn ang="0">
                      <a:pos x="0" y="14"/>
                    </a:cxn>
                    <a:cxn ang="0">
                      <a:pos x="0" y="4"/>
                    </a:cxn>
                    <a:cxn ang="0">
                      <a:pos x="6" y="0"/>
                    </a:cxn>
                    <a:cxn ang="0">
                      <a:pos x="19" y="0"/>
                    </a:cxn>
                    <a:cxn ang="0">
                      <a:pos x="24" y="4"/>
                    </a:cxn>
                    <a:cxn ang="0">
                      <a:pos x="24" y="14"/>
                    </a:cxn>
                  </a:cxnLst>
                  <a:rect l="0" t="0" r="r" b="b"/>
                  <a:pathLst>
                    <a:path w="24" h="18">
                      <a:moveTo>
                        <a:pt x="24" y="14"/>
                      </a:moveTo>
                      <a:cubicBezTo>
                        <a:pt x="24" y="16"/>
                        <a:pt x="22" y="18"/>
                        <a:pt x="19" y="18"/>
                      </a:cubicBezTo>
                      <a:cubicBezTo>
                        <a:pt x="6" y="18"/>
                        <a:pt x="6" y="18"/>
                        <a:pt x="6" y="18"/>
                      </a:cubicBezTo>
                      <a:cubicBezTo>
                        <a:pt x="3" y="18"/>
                        <a:pt x="0" y="16"/>
                        <a:pt x="0" y="14"/>
                      </a:cubicBezTo>
                      <a:cubicBezTo>
                        <a:pt x="0" y="4"/>
                        <a:pt x="0" y="4"/>
                        <a:pt x="0" y="4"/>
                      </a:cubicBezTo>
                      <a:cubicBezTo>
                        <a:pt x="0" y="2"/>
                        <a:pt x="3" y="0"/>
                        <a:pt x="6" y="0"/>
                      </a:cubicBezTo>
                      <a:cubicBezTo>
                        <a:pt x="19" y="0"/>
                        <a:pt x="19" y="0"/>
                        <a:pt x="19" y="0"/>
                      </a:cubicBezTo>
                      <a:cubicBezTo>
                        <a:pt x="22" y="0"/>
                        <a:pt x="24" y="2"/>
                        <a:pt x="24" y="4"/>
                      </a:cubicBezTo>
                      <a:lnTo>
                        <a:pt x="2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grpSp>
            <p:nvGrpSpPr>
              <p:cNvPr id="71" name="Group 70"/>
              <p:cNvGrpSpPr/>
              <p:nvPr/>
            </p:nvGrpSpPr>
            <p:grpSpPr>
              <a:xfrm>
                <a:off x="5797797" y="4279901"/>
                <a:ext cx="428625" cy="820738"/>
                <a:chOff x="5246688" y="3505200"/>
                <a:chExt cx="428625" cy="820738"/>
              </a:xfrm>
            </p:grpSpPr>
            <p:sp>
              <p:nvSpPr>
                <p:cNvPr id="72" name="Freeform 132"/>
                <p:cNvSpPr>
                  <a:spLocks/>
                </p:cNvSpPr>
                <p:nvPr/>
              </p:nvSpPr>
              <p:spPr bwMode="auto">
                <a:xfrm>
                  <a:off x="5246688" y="3505200"/>
                  <a:ext cx="428625" cy="820738"/>
                </a:xfrm>
                <a:custGeom>
                  <a:avLst/>
                  <a:gdLst/>
                  <a:ahLst/>
                  <a:cxnLst>
                    <a:cxn ang="0">
                      <a:pos x="151" y="280"/>
                    </a:cxn>
                    <a:cxn ang="0">
                      <a:pos x="146" y="280"/>
                    </a:cxn>
                    <a:cxn ang="0">
                      <a:pos x="146" y="72"/>
                    </a:cxn>
                    <a:cxn ang="0">
                      <a:pos x="152" y="72"/>
                    </a:cxn>
                    <a:cxn ang="0">
                      <a:pos x="156" y="68"/>
                    </a:cxn>
                    <a:cxn ang="0">
                      <a:pos x="156" y="51"/>
                    </a:cxn>
                    <a:cxn ang="0">
                      <a:pos x="152" y="47"/>
                    </a:cxn>
                    <a:cxn ang="0">
                      <a:pos x="133" y="47"/>
                    </a:cxn>
                    <a:cxn ang="0">
                      <a:pos x="133" y="40"/>
                    </a:cxn>
                    <a:cxn ang="0">
                      <a:pos x="129" y="36"/>
                    </a:cxn>
                    <a:cxn ang="0">
                      <a:pos x="108" y="36"/>
                    </a:cxn>
                    <a:cxn ang="0">
                      <a:pos x="108" y="3"/>
                    </a:cxn>
                    <a:cxn ang="0">
                      <a:pos x="105" y="0"/>
                    </a:cxn>
                    <a:cxn ang="0">
                      <a:pos x="102" y="3"/>
                    </a:cxn>
                    <a:cxn ang="0">
                      <a:pos x="102" y="36"/>
                    </a:cxn>
                    <a:cxn ang="0">
                      <a:pos x="59" y="36"/>
                    </a:cxn>
                    <a:cxn ang="0">
                      <a:pos x="59" y="3"/>
                    </a:cxn>
                    <a:cxn ang="0">
                      <a:pos x="56" y="0"/>
                    </a:cxn>
                    <a:cxn ang="0">
                      <a:pos x="53" y="3"/>
                    </a:cxn>
                    <a:cxn ang="0">
                      <a:pos x="53" y="36"/>
                    </a:cxn>
                    <a:cxn ang="0">
                      <a:pos x="34" y="36"/>
                    </a:cxn>
                    <a:cxn ang="0">
                      <a:pos x="30" y="40"/>
                    </a:cxn>
                    <a:cxn ang="0">
                      <a:pos x="30" y="47"/>
                    </a:cxn>
                    <a:cxn ang="0">
                      <a:pos x="7" y="47"/>
                    </a:cxn>
                    <a:cxn ang="0">
                      <a:pos x="3" y="51"/>
                    </a:cxn>
                    <a:cxn ang="0">
                      <a:pos x="3" y="68"/>
                    </a:cxn>
                    <a:cxn ang="0">
                      <a:pos x="7" y="72"/>
                    </a:cxn>
                    <a:cxn ang="0">
                      <a:pos x="14" y="72"/>
                    </a:cxn>
                    <a:cxn ang="0">
                      <a:pos x="14" y="280"/>
                    </a:cxn>
                    <a:cxn ang="0">
                      <a:pos x="8" y="280"/>
                    </a:cxn>
                    <a:cxn ang="0">
                      <a:pos x="0" y="288"/>
                    </a:cxn>
                    <a:cxn ang="0">
                      <a:pos x="0" y="295"/>
                    </a:cxn>
                    <a:cxn ang="0">
                      <a:pos x="8" y="303"/>
                    </a:cxn>
                    <a:cxn ang="0">
                      <a:pos x="151" y="303"/>
                    </a:cxn>
                    <a:cxn ang="0">
                      <a:pos x="159" y="295"/>
                    </a:cxn>
                    <a:cxn ang="0">
                      <a:pos x="159" y="288"/>
                    </a:cxn>
                    <a:cxn ang="0">
                      <a:pos x="151" y="280"/>
                    </a:cxn>
                  </a:cxnLst>
                  <a:rect l="0" t="0" r="r" b="b"/>
                  <a:pathLst>
                    <a:path w="159" h="303">
                      <a:moveTo>
                        <a:pt x="151" y="280"/>
                      </a:moveTo>
                      <a:cubicBezTo>
                        <a:pt x="146" y="280"/>
                        <a:pt x="146" y="280"/>
                        <a:pt x="146" y="280"/>
                      </a:cubicBezTo>
                      <a:cubicBezTo>
                        <a:pt x="146" y="72"/>
                        <a:pt x="146" y="72"/>
                        <a:pt x="146" y="72"/>
                      </a:cubicBezTo>
                      <a:cubicBezTo>
                        <a:pt x="152" y="72"/>
                        <a:pt x="152" y="72"/>
                        <a:pt x="152" y="72"/>
                      </a:cubicBezTo>
                      <a:cubicBezTo>
                        <a:pt x="155" y="72"/>
                        <a:pt x="156" y="70"/>
                        <a:pt x="156" y="68"/>
                      </a:cubicBezTo>
                      <a:cubicBezTo>
                        <a:pt x="156" y="51"/>
                        <a:pt x="156" y="51"/>
                        <a:pt x="156" y="51"/>
                      </a:cubicBezTo>
                      <a:cubicBezTo>
                        <a:pt x="156" y="49"/>
                        <a:pt x="155" y="47"/>
                        <a:pt x="152" y="47"/>
                      </a:cubicBezTo>
                      <a:cubicBezTo>
                        <a:pt x="133" y="47"/>
                        <a:pt x="133" y="47"/>
                        <a:pt x="133" y="47"/>
                      </a:cubicBezTo>
                      <a:cubicBezTo>
                        <a:pt x="133" y="40"/>
                        <a:pt x="133" y="40"/>
                        <a:pt x="133" y="40"/>
                      </a:cubicBezTo>
                      <a:cubicBezTo>
                        <a:pt x="133" y="37"/>
                        <a:pt x="131" y="36"/>
                        <a:pt x="129" y="36"/>
                      </a:cubicBezTo>
                      <a:cubicBezTo>
                        <a:pt x="108" y="36"/>
                        <a:pt x="108" y="36"/>
                        <a:pt x="108" y="36"/>
                      </a:cubicBezTo>
                      <a:cubicBezTo>
                        <a:pt x="108" y="3"/>
                        <a:pt x="108" y="3"/>
                        <a:pt x="108" y="3"/>
                      </a:cubicBezTo>
                      <a:cubicBezTo>
                        <a:pt x="108" y="2"/>
                        <a:pt x="106" y="0"/>
                        <a:pt x="105" y="0"/>
                      </a:cubicBezTo>
                      <a:cubicBezTo>
                        <a:pt x="103" y="0"/>
                        <a:pt x="102" y="2"/>
                        <a:pt x="102" y="3"/>
                      </a:cubicBezTo>
                      <a:cubicBezTo>
                        <a:pt x="102" y="36"/>
                        <a:pt x="102" y="36"/>
                        <a:pt x="102" y="36"/>
                      </a:cubicBezTo>
                      <a:cubicBezTo>
                        <a:pt x="59" y="36"/>
                        <a:pt x="59" y="36"/>
                        <a:pt x="59" y="36"/>
                      </a:cubicBezTo>
                      <a:cubicBezTo>
                        <a:pt x="59" y="3"/>
                        <a:pt x="59" y="3"/>
                        <a:pt x="59" y="3"/>
                      </a:cubicBezTo>
                      <a:cubicBezTo>
                        <a:pt x="59" y="2"/>
                        <a:pt x="58" y="0"/>
                        <a:pt x="56" y="0"/>
                      </a:cubicBezTo>
                      <a:cubicBezTo>
                        <a:pt x="54" y="0"/>
                        <a:pt x="53" y="2"/>
                        <a:pt x="53" y="3"/>
                      </a:cubicBezTo>
                      <a:cubicBezTo>
                        <a:pt x="53" y="36"/>
                        <a:pt x="53" y="36"/>
                        <a:pt x="53" y="36"/>
                      </a:cubicBezTo>
                      <a:cubicBezTo>
                        <a:pt x="34" y="36"/>
                        <a:pt x="34" y="36"/>
                        <a:pt x="34" y="36"/>
                      </a:cubicBezTo>
                      <a:cubicBezTo>
                        <a:pt x="32" y="36"/>
                        <a:pt x="30" y="37"/>
                        <a:pt x="30" y="40"/>
                      </a:cubicBezTo>
                      <a:cubicBezTo>
                        <a:pt x="30" y="47"/>
                        <a:pt x="30" y="47"/>
                        <a:pt x="30" y="47"/>
                      </a:cubicBezTo>
                      <a:cubicBezTo>
                        <a:pt x="7" y="47"/>
                        <a:pt x="7" y="47"/>
                        <a:pt x="7" y="47"/>
                      </a:cubicBezTo>
                      <a:cubicBezTo>
                        <a:pt x="5" y="47"/>
                        <a:pt x="3" y="49"/>
                        <a:pt x="3" y="51"/>
                      </a:cubicBezTo>
                      <a:cubicBezTo>
                        <a:pt x="3" y="68"/>
                        <a:pt x="3" y="68"/>
                        <a:pt x="3" y="68"/>
                      </a:cubicBezTo>
                      <a:cubicBezTo>
                        <a:pt x="3" y="70"/>
                        <a:pt x="5" y="72"/>
                        <a:pt x="7" y="72"/>
                      </a:cubicBezTo>
                      <a:cubicBezTo>
                        <a:pt x="14" y="72"/>
                        <a:pt x="14" y="72"/>
                        <a:pt x="14" y="72"/>
                      </a:cubicBezTo>
                      <a:cubicBezTo>
                        <a:pt x="14" y="280"/>
                        <a:pt x="14" y="280"/>
                        <a:pt x="14" y="280"/>
                      </a:cubicBezTo>
                      <a:cubicBezTo>
                        <a:pt x="8" y="280"/>
                        <a:pt x="8" y="280"/>
                        <a:pt x="8" y="280"/>
                      </a:cubicBezTo>
                      <a:cubicBezTo>
                        <a:pt x="4" y="280"/>
                        <a:pt x="0" y="284"/>
                        <a:pt x="0" y="288"/>
                      </a:cubicBezTo>
                      <a:cubicBezTo>
                        <a:pt x="0" y="295"/>
                        <a:pt x="0" y="295"/>
                        <a:pt x="0" y="295"/>
                      </a:cubicBezTo>
                      <a:cubicBezTo>
                        <a:pt x="0" y="299"/>
                        <a:pt x="4" y="303"/>
                        <a:pt x="8" y="303"/>
                      </a:cubicBezTo>
                      <a:cubicBezTo>
                        <a:pt x="151" y="303"/>
                        <a:pt x="151" y="303"/>
                        <a:pt x="151" y="303"/>
                      </a:cubicBezTo>
                      <a:cubicBezTo>
                        <a:pt x="155" y="303"/>
                        <a:pt x="159" y="299"/>
                        <a:pt x="159" y="295"/>
                      </a:cubicBezTo>
                      <a:cubicBezTo>
                        <a:pt x="159" y="288"/>
                        <a:pt x="159" y="288"/>
                        <a:pt x="159" y="288"/>
                      </a:cubicBezTo>
                      <a:cubicBezTo>
                        <a:pt x="159" y="284"/>
                        <a:pt x="155" y="280"/>
                        <a:pt x="151" y="28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3" name="Freeform 133"/>
                <p:cNvSpPr>
                  <a:spLocks/>
                </p:cNvSpPr>
                <p:nvPr/>
              </p:nvSpPr>
              <p:spPr bwMode="auto">
                <a:xfrm>
                  <a:off x="5345113" y="37004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4" name="Freeform 134"/>
                <p:cNvSpPr>
                  <a:spLocks/>
                </p:cNvSpPr>
                <p:nvPr/>
              </p:nvSpPr>
              <p:spPr bwMode="auto">
                <a:xfrm>
                  <a:off x="5345113" y="38004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5" name="Freeform 135"/>
                <p:cNvSpPr>
                  <a:spLocks/>
                </p:cNvSpPr>
                <p:nvPr/>
              </p:nvSpPr>
              <p:spPr bwMode="auto">
                <a:xfrm>
                  <a:off x="5345113" y="3903663"/>
                  <a:ext cx="234950" cy="66675"/>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6" name="Freeform 136"/>
                <p:cNvSpPr>
                  <a:spLocks/>
                </p:cNvSpPr>
                <p:nvPr/>
              </p:nvSpPr>
              <p:spPr bwMode="auto">
                <a:xfrm>
                  <a:off x="5345113" y="4003675"/>
                  <a:ext cx="234950" cy="68263"/>
                </a:xfrm>
                <a:custGeom>
                  <a:avLst/>
                  <a:gdLst/>
                  <a:ahLst/>
                  <a:cxnLst>
                    <a:cxn ang="0">
                      <a:pos x="87" y="17"/>
                    </a:cxn>
                    <a:cxn ang="0">
                      <a:pos x="79" y="25"/>
                    </a:cxn>
                    <a:cxn ang="0">
                      <a:pos x="8" y="25"/>
                    </a:cxn>
                    <a:cxn ang="0">
                      <a:pos x="0" y="17"/>
                    </a:cxn>
                    <a:cxn ang="0">
                      <a:pos x="0" y="8"/>
                    </a:cxn>
                    <a:cxn ang="0">
                      <a:pos x="8" y="0"/>
                    </a:cxn>
                    <a:cxn ang="0">
                      <a:pos x="79" y="0"/>
                    </a:cxn>
                    <a:cxn ang="0">
                      <a:pos x="87" y="8"/>
                    </a:cxn>
                    <a:cxn ang="0">
                      <a:pos x="87" y="17"/>
                    </a:cxn>
                  </a:cxnLst>
                  <a:rect l="0" t="0" r="r" b="b"/>
                  <a:pathLst>
                    <a:path w="87" h="25">
                      <a:moveTo>
                        <a:pt x="87" y="17"/>
                      </a:moveTo>
                      <a:cubicBezTo>
                        <a:pt x="87" y="21"/>
                        <a:pt x="83" y="25"/>
                        <a:pt x="79" y="25"/>
                      </a:cubicBezTo>
                      <a:cubicBezTo>
                        <a:pt x="8" y="25"/>
                        <a:pt x="8" y="25"/>
                        <a:pt x="8" y="25"/>
                      </a:cubicBezTo>
                      <a:cubicBezTo>
                        <a:pt x="4" y="25"/>
                        <a:pt x="0" y="21"/>
                        <a:pt x="0" y="17"/>
                      </a:cubicBezTo>
                      <a:cubicBezTo>
                        <a:pt x="0" y="8"/>
                        <a:pt x="0" y="8"/>
                        <a:pt x="0" y="8"/>
                      </a:cubicBezTo>
                      <a:cubicBezTo>
                        <a:pt x="0" y="4"/>
                        <a:pt x="4" y="0"/>
                        <a:pt x="8" y="0"/>
                      </a:cubicBezTo>
                      <a:cubicBezTo>
                        <a:pt x="79" y="0"/>
                        <a:pt x="79" y="0"/>
                        <a:pt x="79" y="0"/>
                      </a:cubicBezTo>
                      <a:cubicBezTo>
                        <a:pt x="83" y="0"/>
                        <a:pt x="87" y="4"/>
                        <a:pt x="87" y="8"/>
                      </a:cubicBezTo>
                      <a:lnTo>
                        <a:pt x="87" y="1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7" name="Freeform 137"/>
                <p:cNvSpPr>
                  <a:spLocks/>
                </p:cNvSpPr>
                <p:nvPr/>
              </p:nvSpPr>
              <p:spPr bwMode="auto">
                <a:xfrm>
                  <a:off x="5345113" y="4106863"/>
                  <a:ext cx="234950" cy="65088"/>
                </a:xfrm>
                <a:custGeom>
                  <a:avLst/>
                  <a:gdLst/>
                  <a:ahLst/>
                  <a:cxnLst>
                    <a:cxn ang="0">
                      <a:pos x="87" y="16"/>
                    </a:cxn>
                    <a:cxn ang="0">
                      <a:pos x="79" y="24"/>
                    </a:cxn>
                    <a:cxn ang="0">
                      <a:pos x="8" y="24"/>
                    </a:cxn>
                    <a:cxn ang="0">
                      <a:pos x="0" y="16"/>
                    </a:cxn>
                    <a:cxn ang="0">
                      <a:pos x="0" y="8"/>
                    </a:cxn>
                    <a:cxn ang="0">
                      <a:pos x="8" y="0"/>
                    </a:cxn>
                    <a:cxn ang="0">
                      <a:pos x="79" y="0"/>
                    </a:cxn>
                    <a:cxn ang="0">
                      <a:pos x="87" y="8"/>
                    </a:cxn>
                    <a:cxn ang="0">
                      <a:pos x="87" y="16"/>
                    </a:cxn>
                  </a:cxnLst>
                  <a:rect l="0" t="0" r="r" b="b"/>
                  <a:pathLst>
                    <a:path w="87" h="24">
                      <a:moveTo>
                        <a:pt x="87" y="16"/>
                      </a:moveTo>
                      <a:cubicBezTo>
                        <a:pt x="87" y="21"/>
                        <a:pt x="83" y="24"/>
                        <a:pt x="79" y="24"/>
                      </a:cubicBezTo>
                      <a:cubicBezTo>
                        <a:pt x="8" y="24"/>
                        <a:pt x="8" y="24"/>
                        <a:pt x="8" y="24"/>
                      </a:cubicBezTo>
                      <a:cubicBezTo>
                        <a:pt x="4" y="24"/>
                        <a:pt x="0" y="21"/>
                        <a:pt x="0" y="16"/>
                      </a:cubicBezTo>
                      <a:cubicBezTo>
                        <a:pt x="0" y="8"/>
                        <a:pt x="0" y="8"/>
                        <a:pt x="0" y="8"/>
                      </a:cubicBezTo>
                      <a:cubicBezTo>
                        <a:pt x="0" y="3"/>
                        <a:pt x="4" y="0"/>
                        <a:pt x="8" y="0"/>
                      </a:cubicBezTo>
                      <a:cubicBezTo>
                        <a:pt x="79" y="0"/>
                        <a:pt x="79" y="0"/>
                        <a:pt x="79" y="0"/>
                      </a:cubicBezTo>
                      <a:cubicBezTo>
                        <a:pt x="83" y="0"/>
                        <a:pt x="87" y="3"/>
                        <a:pt x="87" y="8"/>
                      </a:cubicBezTo>
                      <a:lnTo>
                        <a:pt x="87"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8" name="Freeform 138"/>
                <p:cNvSpPr>
                  <a:spLocks/>
                </p:cNvSpPr>
                <p:nvPr/>
              </p:nvSpPr>
              <p:spPr bwMode="auto">
                <a:xfrm>
                  <a:off x="53482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79" name="Freeform 139"/>
                <p:cNvSpPr>
                  <a:spLocks/>
                </p:cNvSpPr>
                <p:nvPr/>
              </p:nvSpPr>
              <p:spPr bwMode="auto">
                <a:xfrm>
                  <a:off x="5526088" y="4211638"/>
                  <a:ext cx="49213" cy="49213"/>
                </a:xfrm>
                <a:custGeom>
                  <a:avLst/>
                  <a:gdLst/>
                  <a:ahLst/>
                  <a:cxnLst>
                    <a:cxn ang="0">
                      <a:pos x="18" y="14"/>
                    </a:cxn>
                    <a:cxn ang="0">
                      <a:pos x="14" y="18"/>
                    </a:cxn>
                    <a:cxn ang="0">
                      <a:pos x="4" y="18"/>
                    </a:cxn>
                    <a:cxn ang="0">
                      <a:pos x="0" y="14"/>
                    </a:cxn>
                    <a:cxn ang="0">
                      <a:pos x="0" y="4"/>
                    </a:cxn>
                    <a:cxn ang="0">
                      <a:pos x="4" y="0"/>
                    </a:cxn>
                    <a:cxn ang="0">
                      <a:pos x="14" y="0"/>
                    </a:cxn>
                    <a:cxn ang="0">
                      <a:pos x="18" y="4"/>
                    </a:cxn>
                    <a:cxn ang="0">
                      <a:pos x="18" y="14"/>
                    </a:cxn>
                  </a:cxnLst>
                  <a:rect l="0" t="0" r="r" b="b"/>
                  <a:pathLst>
                    <a:path w="18" h="18">
                      <a:moveTo>
                        <a:pt x="18" y="14"/>
                      </a:moveTo>
                      <a:cubicBezTo>
                        <a:pt x="18" y="16"/>
                        <a:pt x="17" y="18"/>
                        <a:pt x="14" y="18"/>
                      </a:cubicBezTo>
                      <a:cubicBezTo>
                        <a:pt x="4" y="18"/>
                        <a:pt x="4" y="18"/>
                        <a:pt x="4" y="18"/>
                      </a:cubicBezTo>
                      <a:cubicBezTo>
                        <a:pt x="2" y="18"/>
                        <a:pt x="0" y="16"/>
                        <a:pt x="0" y="14"/>
                      </a:cubicBezTo>
                      <a:cubicBezTo>
                        <a:pt x="0" y="4"/>
                        <a:pt x="0" y="4"/>
                        <a:pt x="0" y="4"/>
                      </a:cubicBezTo>
                      <a:cubicBezTo>
                        <a:pt x="0" y="2"/>
                        <a:pt x="2" y="0"/>
                        <a:pt x="4" y="0"/>
                      </a:cubicBezTo>
                      <a:cubicBezTo>
                        <a:pt x="14" y="0"/>
                        <a:pt x="14" y="0"/>
                        <a:pt x="14" y="0"/>
                      </a:cubicBezTo>
                      <a:cubicBezTo>
                        <a:pt x="17" y="0"/>
                        <a:pt x="18" y="2"/>
                        <a:pt x="18" y="4"/>
                      </a:cubicBezTo>
                      <a:lnTo>
                        <a:pt x="18"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80" name="Freeform 140"/>
                <p:cNvSpPr>
                  <a:spLocks/>
                </p:cNvSpPr>
                <p:nvPr/>
              </p:nvSpPr>
              <p:spPr bwMode="auto">
                <a:xfrm>
                  <a:off x="5429251" y="4211638"/>
                  <a:ext cx="65088" cy="49213"/>
                </a:xfrm>
                <a:custGeom>
                  <a:avLst/>
                  <a:gdLst/>
                  <a:ahLst/>
                  <a:cxnLst>
                    <a:cxn ang="0">
                      <a:pos x="24" y="14"/>
                    </a:cxn>
                    <a:cxn ang="0">
                      <a:pos x="19" y="18"/>
                    </a:cxn>
                    <a:cxn ang="0">
                      <a:pos x="6" y="18"/>
                    </a:cxn>
                    <a:cxn ang="0">
                      <a:pos x="0" y="14"/>
                    </a:cxn>
                    <a:cxn ang="0">
                      <a:pos x="0" y="4"/>
                    </a:cxn>
                    <a:cxn ang="0">
                      <a:pos x="6" y="0"/>
                    </a:cxn>
                    <a:cxn ang="0">
                      <a:pos x="19" y="0"/>
                    </a:cxn>
                    <a:cxn ang="0">
                      <a:pos x="24" y="4"/>
                    </a:cxn>
                    <a:cxn ang="0">
                      <a:pos x="24" y="14"/>
                    </a:cxn>
                  </a:cxnLst>
                  <a:rect l="0" t="0" r="r" b="b"/>
                  <a:pathLst>
                    <a:path w="24" h="18">
                      <a:moveTo>
                        <a:pt x="24" y="14"/>
                      </a:moveTo>
                      <a:cubicBezTo>
                        <a:pt x="24" y="16"/>
                        <a:pt x="22" y="18"/>
                        <a:pt x="19" y="18"/>
                      </a:cubicBezTo>
                      <a:cubicBezTo>
                        <a:pt x="6" y="18"/>
                        <a:pt x="6" y="18"/>
                        <a:pt x="6" y="18"/>
                      </a:cubicBezTo>
                      <a:cubicBezTo>
                        <a:pt x="3" y="18"/>
                        <a:pt x="0" y="16"/>
                        <a:pt x="0" y="14"/>
                      </a:cubicBezTo>
                      <a:cubicBezTo>
                        <a:pt x="0" y="4"/>
                        <a:pt x="0" y="4"/>
                        <a:pt x="0" y="4"/>
                      </a:cubicBezTo>
                      <a:cubicBezTo>
                        <a:pt x="0" y="2"/>
                        <a:pt x="3" y="0"/>
                        <a:pt x="6" y="0"/>
                      </a:cubicBezTo>
                      <a:cubicBezTo>
                        <a:pt x="19" y="0"/>
                        <a:pt x="19" y="0"/>
                        <a:pt x="19" y="0"/>
                      </a:cubicBezTo>
                      <a:cubicBezTo>
                        <a:pt x="22" y="0"/>
                        <a:pt x="24" y="2"/>
                        <a:pt x="24" y="4"/>
                      </a:cubicBezTo>
                      <a:lnTo>
                        <a:pt x="2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grpSp>
        </p:grpSp>
        <p:cxnSp>
          <p:nvCxnSpPr>
            <p:cNvPr id="113" name="Straight Arrow Connector 112"/>
            <p:cNvCxnSpPr/>
            <p:nvPr/>
          </p:nvCxnSpPr>
          <p:spPr>
            <a:xfrm>
              <a:off x="7674201" y="3897595"/>
              <a:ext cx="0" cy="934335"/>
            </a:xfrm>
            <a:prstGeom prst="straightConnector1">
              <a:avLst/>
            </a:prstGeom>
            <a:ln w="38100">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4520905" y="4859227"/>
            <a:ext cx="2845143" cy="1352845"/>
            <a:chOff x="4520905" y="4859227"/>
            <a:chExt cx="2845143" cy="1352845"/>
          </a:xfrm>
        </p:grpSpPr>
        <p:sp>
          <p:nvSpPr>
            <p:cNvPr id="19" name="Rectangle 18"/>
            <p:cNvSpPr/>
            <p:nvPr/>
          </p:nvSpPr>
          <p:spPr>
            <a:xfrm>
              <a:off x="4544181" y="5842740"/>
              <a:ext cx="2339909" cy="369332"/>
            </a:xfrm>
            <a:prstGeom prst="rect">
              <a:avLst/>
            </a:prstGeom>
          </p:spPr>
          <p:txBody>
            <a:bodyPr wrap="square">
              <a:spAutoFit/>
            </a:bodyPr>
            <a:lstStyle/>
            <a:p>
              <a:pPr algn="ctr" defTabSz="457200"/>
              <a:r>
                <a:rPr lang="en-US" b="1" i="1" dirty="0">
                  <a:solidFill>
                    <a:sysClr val="windowText" lastClr="000000"/>
                  </a:solidFill>
                </a:rPr>
                <a:t>Converged P-OTN</a:t>
              </a:r>
            </a:p>
          </p:txBody>
        </p:sp>
        <p:cxnSp>
          <p:nvCxnSpPr>
            <p:cNvPr id="235" name="Straight Connector 234"/>
            <p:cNvCxnSpPr/>
            <p:nvPr/>
          </p:nvCxnSpPr>
          <p:spPr>
            <a:xfrm>
              <a:off x="6798649" y="5363065"/>
              <a:ext cx="567399"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66" name="Freeform 5"/>
            <p:cNvSpPr>
              <a:spLocks/>
            </p:cNvSpPr>
            <p:nvPr/>
          </p:nvSpPr>
          <p:spPr bwMode="auto">
            <a:xfrm>
              <a:off x="4520905" y="4859227"/>
              <a:ext cx="2350642" cy="938990"/>
            </a:xfrm>
            <a:custGeom>
              <a:avLst/>
              <a:gdLst/>
              <a:ahLst/>
              <a:cxnLst>
                <a:cxn ang="0">
                  <a:pos x="1262" y="498"/>
                </a:cxn>
                <a:cxn ang="0">
                  <a:pos x="1076" y="659"/>
                </a:cxn>
                <a:cxn ang="0">
                  <a:pos x="941" y="637"/>
                </a:cxn>
                <a:cxn ang="0">
                  <a:pos x="941" y="637"/>
                </a:cxn>
                <a:cxn ang="0">
                  <a:pos x="713" y="679"/>
                </a:cxn>
                <a:cxn ang="0">
                  <a:pos x="674" y="659"/>
                </a:cxn>
                <a:cxn ang="0">
                  <a:pos x="674" y="659"/>
                </a:cxn>
                <a:cxn ang="0">
                  <a:pos x="489" y="697"/>
                </a:cxn>
                <a:cxn ang="0">
                  <a:pos x="442" y="668"/>
                </a:cxn>
                <a:cxn ang="0">
                  <a:pos x="442" y="668"/>
                </a:cxn>
                <a:cxn ang="0">
                  <a:pos x="227" y="675"/>
                </a:cxn>
                <a:cxn ang="0">
                  <a:pos x="177" y="612"/>
                </a:cxn>
                <a:cxn ang="0">
                  <a:pos x="177" y="612"/>
                </a:cxn>
                <a:cxn ang="0">
                  <a:pos x="62" y="466"/>
                </a:cxn>
                <a:cxn ang="0">
                  <a:pos x="70" y="450"/>
                </a:cxn>
                <a:cxn ang="0">
                  <a:pos x="70" y="450"/>
                </a:cxn>
                <a:cxn ang="0">
                  <a:pos x="115" y="244"/>
                </a:cxn>
                <a:cxn ang="0">
                  <a:pos x="215" y="217"/>
                </a:cxn>
                <a:cxn ang="0">
                  <a:pos x="215" y="217"/>
                </a:cxn>
                <a:cxn ang="0">
                  <a:pos x="402" y="97"/>
                </a:cxn>
                <a:cxn ang="0">
                  <a:pos x="496" y="118"/>
                </a:cxn>
                <a:cxn ang="0">
                  <a:pos x="496" y="118"/>
                </a:cxn>
                <a:cxn ang="0">
                  <a:pos x="763" y="26"/>
                </a:cxn>
                <a:cxn ang="0">
                  <a:pos x="877" y="88"/>
                </a:cxn>
                <a:cxn ang="0">
                  <a:pos x="877" y="88"/>
                </a:cxn>
                <a:cxn ang="0">
                  <a:pos x="1208" y="155"/>
                </a:cxn>
                <a:cxn ang="0">
                  <a:pos x="1211" y="158"/>
                </a:cxn>
                <a:cxn ang="0">
                  <a:pos x="1211" y="158"/>
                </a:cxn>
                <a:cxn ang="0">
                  <a:pos x="1361" y="245"/>
                </a:cxn>
                <a:cxn ang="0">
                  <a:pos x="1323" y="320"/>
                </a:cxn>
                <a:cxn ang="0">
                  <a:pos x="1323" y="320"/>
                </a:cxn>
                <a:cxn ang="0">
                  <a:pos x="1368" y="451"/>
                </a:cxn>
                <a:cxn ang="0">
                  <a:pos x="1263" y="496"/>
                </a:cxn>
                <a:cxn ang="0">
                  <a:pos x="1262" y="498"/>
                </a:cxn>
              </a:cxnLst>
              <a:rect l="0" t="0" r="r" b="b"/>
              <a:pathLst>
                <a:path w="1408" h="722">
                  <a:moveTo>
                    <a:pt x="1262" y="498"/>
                  </a:moveTo>
                  <a:cubicBezTo>
                    <a:pt x="1276" y="579"/>
                    <a:pt x="1193" y="651"/>
                    <a:pt x="1076" y="659"/>
                  </a:cubicBezTo>
                  <a:cubicBezTo>
                    <a:pt x="1029" y="662"/>
                    <a:pt x="981" y="655"/>
                    <a:pt x="941" y="637"/>
                  </a:cubicBezTo>
                  <a:cubicBezTo>
                    <a:pt x="941" y="637"/>
                    <a:pt x="941" y="637"/>
                    <a:pt x="941" y="637"/>
                  </a:cubicBezTo>
                  <a:cubicBezTo>
                    <a:pt x="896" y="693"/>
                    <a:pt x="794" y="712"/>
                    <a:pt x="713" y="679"/>
                  </a:cubicBezTo>
                  <a:cubicBezTo>
                    <a:pt x="699" y="674"/>
                    <a:pt x="686" y="667"/>
                    <a:pt x="674" y="659"/>
                  </a:cubicBezTo>
                  <a:cubicBezTo>
                    <a:pt x="674" y="659"/>
                    <a:pt x="674" y="659"/>
                    <a:pt x="674" y="659"/>
                  </a:cubicBezTo>
                  <a:cubicBezTo>
                    <a:pt x="639" y="705"/>
                    <a:pt x="556" y="722"/>
                    <a:pt x="489" y="697"/>
                  </a:cubicBezTo>
                  <a:cubicBezTo>
                    <a:pt x="471" y="690"/>
                    <a:pt x="454" y="680"/>
                    <a:pt x="442" y="668"/>
                  </a:cubicBezTo>
                  <a:cubicBezTo>
                    <a:pt x="442" y="668"/>
                    <a:pt x="442" y="668"/>
                    <a:pt x="442" y="668"/>
                  </a:cubicBezTo>
                  <a:cubicBezTo>
                    <a:pt x="386" y="711"/>
                    <a:pt x="290" y="714"/>
                    <a:pt x="227" y="675"/>
                  </a:cubicBezTo>
                  <a:cubicBezTo>
                    <a:pt x="200" y="658"/>
                    <a:pt x="182" y="636"/>
                    <a:pt x="177" y="612"/>
                  </a:cubicBezTo>
                  <a:cubicBezTo>
                    <a:pt x="177" y="612"/>
                    <a:pt x="177" y="612"/>
                    <a:pt x="177" y="612"/>
                  </a:cubicBezTo>
                  <a:cubicBezTo>
                    <a:pt x="88" y="593"/>
                    <a:pt x="37" y="527"/>
                    <a:pt x="62" y="466"/>
                  </a:cubicBezTo>
                  <a:cubicBezTo>
                    <a:pt x="65" y="460"/>
                    <a:pt x="67" y="455"/>
                    <a:pt x="70" y="450"/>
                  </a:cubicBezTo>
                  <a:cubicBezTo>
                    <a:pt x="70" y="450"/>
                    <a:pt x="70" y="450"/>
                    <a:pt x="70" y="450"/>
                  </a:cubicBezTo>
                  <a:cubicBezTo>
                    <a:pt x="0" y="384"/>
                    <a:pt x="20" y="291"/>
                    <a:pt x="115" y="244"/>
                  </a:cubicBezTo>
                  <a:cubicBezTo>
                    <a:pt x="144" y="229"/>
                    <a:pt x="179" y="220"/>
                    <a:pt x="215" y="217"/>
                  </a:cubicBezTo>
                  <a:cubicBezTo>
                    <a:pt x="215" y="217"/>
                    <a:pt x="215" y="217"/>
                    <a:pt x="215" y="217"/>
                  </a:cubicBezTo>
                  <a:cubicBezTo>
                    <a:pt x="218" y="148"/>
                    <a:pt x="301" y="94"/>
                    <a:pt x="402" y="97"/>
                  </a:cubicBezTo>
                  <a:cubicBezTo>
                    <a:pt x="435" y="98"/>
                    <a:pt x="468" y="105"/>
                    <a:pt x="496" y="118"/>
                  </a:cubicBezTo>
                  <a:cubicBezTo>
                    <a:pt x="496" y="118"/>
                    <a:pt x="496" y="118"/>
                    <a:pt x="496" y="118"/>
                  </a:cubicBezTo>
                  <a:cubicBezTo>
                    <a:pt x="532" y="41"/>
                    <a:pt x="651" y="0"/>
                    <a:pt x="763" y="26"/>
                  </a:cubicBezTo>
                  <a:cubicBezTo>
                    <a:pt x="810" y="37"/>
                    <a:pt x="850" y="59"/>
                    <a:pt x="877" y="88"/>
                  </a:cubicBezTo>
                  <a:cubicBezTo>
                    <a:pt x="877" y="88"/>
                    <a:pt x="877" y="88"/>
                    <a:pt x="877" y="88"/>
                  </a:cubicBezTo>
                  <a:cubicBezTo>
                    <a:pt x="993" y="43"/>
                    <a:pt x="1141" y="73"/>
                    <a:pt x="1208" y="155"/>
                  </a:cubicBezTo>
                  <a:cubicBezTo>
                    <a:pt x="1209" y="156"/>
                    <a:pt x="1210" y="157"/>
                    <a:pt x="1211" y="158"/>
                  </a:cubicBezTo>
                  <a:cubicBezTo>
                    <a:pt x="1211" y="158"/>
                    <a:pt x="1211" y="158"/>
                    <a:pt x="1211" y="158"/>
                  </a:cubicBezTo>
                  <a:cubicBezTo>
                    <a:pt x="1286" y="153"/>
                    <a:pt x="1353" y="192"/>
                    <a:pt x="1361" y="245"/>
                  </a:cubicBezTo>
                  <a:cubicBezTo>
                    <a:pt x="1365" y="273"/>
                    <a:pt x="1351" y="300"/>
                    <a:pt x="1323" y="320"/>
                  </a:cubicBezTo>
                  <a:cubicBezTo>
                    <a:pt x="1323" y="320"/>
                    <a:pt x="1323" y="320"/>
                    <a:pt x="1323" y="320"/>
                  </a:cubicBezTo>
                  <a:cubicBezTo>
                    <a:pt x="1387" y="348"/>
                    <a:pt x="1408" y="407"/>
                    <a:pt x="1368" y="451"/>
                  </a:cubicBezTo>
                  <a:cubicBezTo>
                    <a:pt x="1346" y="477"/>
                    <a:pt x="1307" y="494"/>
                    <a:pt x="1263" y="496"/>
                  </a:cubicBezTo>
                  <a:lnTo>
                    <a:pt x="1262" y="498"/>
                  </a:lnTo>
                  <a:close/>
                </a:path>
              </a:pathLst>
            </a:custGeom>
            <a:solidFill>
              <a:srgbClr val="0070C0"/>
            </a:solidFill>
            <a:ln w="9525">
              <a:noFill/>
              <a:round/>
              <a:headEnd/>
              <a:tailEnd/>
            </a:ln>
          </p:spPr>
          <p:txBody>
            <a:bodyPr vert="horz" wrap="square" lIns="91440" tIns="45720" rIns="91440" bIns="45720" numCol="1" anchor="t" anchorCtr="0" compatLnSpc="1">
              <a:prstTxWarp prst="textNoShape">
                <a:avLst/>
              </a:prstTxWarp>
            </a:bodyPr>
            <a:lstStyle/>
            <a:p>
              <a:pPr defTabSz="457200"/>
              <a:endParaRPr lang="en-US">
                <a:solidFill>
                  <a:srgbClr val="2A313D"/>
                </a:solidFill>
              </a:endParaRPr>
            </a:p>
          </p:txBody>
        </p:sp>
        <p:sp>
          <p:nvSpPr>
            <p:cNvPr id="116" name="TextBox 115"/>
            <p:cNvSpPr txBox="1"/>
            <p:nvPr/>
          </p:nvSpPr>
          <p:spPr>
            <a:xfrm>
              <a:off x="4671851" y="5197565"/>
              <a:ext cx="2054666" cy="369332"/>
            </a:xfrm>
            <a:prstGeom prst="rect">
              <a:avLst/>
            </a:prstGeom>
            <a:noFill/>
          </p:spPr>
          <p:txBody>
            <a:bodyPr wrap="none" rtlCol="0">
              <a:spAutoFit/>
            </a:bodyPr>
            <a:lstStyle/>
            <a:p>
              <a:pPr algn="ctr" defTabSz="457200"/>
              <a:r>
                <a:rPr lang="en-US" b="1" dirty="0">
                  <a:solidFill>
                    <a:prstClr val="white"/>
                  </a:solidFill>
                </a:rPr>
                <a:t>Packet, OTN, Optics</a:t>
              </a:r>
            </a:p>
          </p:txBody>
        </p:sp>
      </p:grpSp>
      <p:grpSp>
        <p:nvGrpSpPr>
          <p:cNvPr id="10" name="Group 9"/>
          <p:cNvGrpSpPr/>
          <p:nvPr/>
        </p:nvGrpSpPr>
        <p:grpSpPr>
          <a:xfrm>
            <a:off x="6061461" y="4123798"/>
            <a:ext cx="1298213" cy="610652"/>
            <a:chOff x="6061461" y="4123798"/>
            <a:chExt cx="1298213" cy="610652"/>
          </a:xfrm>
        </p:grpSpPr>
        <p:sp>
          <p:nvSpPr>
            <p:cNvPr id="117" name="Down Arrow 116"/>
            <p:cNvSpPr/>
            <p:nvPr/>
          </p:nvSpPr>
          <p:spPr>
            <a:xfrm rot="5400000">
              <a:off x="6405242" y="3780017"/>
              <a:ext cx="610652" cy="1298213"/>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8" name="TextBox 7"/>
            <p:cNvSpPr txBox="1"/>
            <p:nvPr/>
          </p:nvSpPr>
          <p:spPr>
            <a:xfrm>
              <a:off x="6196314" y="4220831"/>
              <a:ext cx="1091902" cy="369332"/>
            </a:xfrm>
            <a:prstGeom prst="rect">
              <a:avLst/>
            </a:prstGeom>
            <a:noFill/>
          </p:spPr>
          <p:txBody>
            <a:bodyPr wrap="none" rtlCol="0">
              <a:spAutoFit/>
            </a:bodyPr>
            <a:lstStyle/>
            <a:p>
              <a:pPr defTabSz="457200"/>
              <a:r>
                <a:rPr lang="en-US" b="1" i="1" dirty="0">
                  <a:solidFill>
                    <a:prstClr val="white"/>
                  </a:solidFill>
                </a:rPr>
                <a:t>evolution</a:t>
              </a:r>
            </a:p>
          </p:txBody>
        </p:sp>
      </p:grpSp>
      <p:sp>
        <p:nvSpPr>
          <p:cNvPr id="2" name="TextBox 1"/>
          <p:cNvSpPr txBox="1"/>
          <p:nvPr/>
        </p:nvSpPr>
        <p:spPr>
          <a:xfrm>
            <a:off x="4007334" y="3957480"/>
            <a:ext cx="1597617" cy="646331"/>
          </a:xfrm>
          <a:prstGeom prst="rect">
            <a:avLst/>
          </a:prstGeom>
          <a:noFill/>
        </p:spPr>
        <p:txBody>
          <a:bodyPr wrap="none" rtlCol="0">
            <a:spAutoFit/>
          </a:bodyPr>
          <a:lstStyle/>
          <a:p>
            <a:pPr defTabSz="457200"/>
            <a:r>
              <a:rPr lang="en-US" i="1" dirty="0">
                <a:solidFill>
                  <a:srgbClr val="2A313D"/>
                </a:solidFill>
              </a:rPr>
              <a:t>ONF OTWG</a:t>
            </a:r>
          </a:p>
          <a:p>
            <a:pPr defTabSz="457200"/>
            <a:r>
              <a:rPr lang="en-US" i="1" dirty="0">
                <a:solidFill>
                  <a:srgbClr val="2A313D"/>
                </a:solidFill>
              </a:rPr>
              <a:t>OIF Carrier WG</a:t>
            </a:r>
          </a:p>
        </p:txBody>
      </p:sp>
    </p:spTree>
    <p:extLst>
      <p:ext uri="{BB962C8B-B14F-4D97-AF65-F5344CB8AC3E}">
        <p14:creationId xmlns:p14="http://schemas.microsoft.com/office/powerpoint/2010/main" val="7046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500"/>
                            </p:stCondLst>
                            <p:childTnLst>
                              <p:par>
                                <p:cTn id="19" presetID="16" presetClass="entr" presetSubtype="4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outHorizontal)">
                                      <p:cBhvr>
                                        <p:cTn id="21" dur="500"/>
                                        <p:tgtEl>
                                          <p:spTgt spid="22"/>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left)">
                                      <p:cBhvr>
                                        <p:cTn id="2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66253"/>
            <a:ext cx="8229600" cy="4713288"/>
          </a:xfrm>
        </p:spPr>
        <p:txBody>
          <a:bodyPr>
            <a:normAutofit fontScale="92500"/>
          </a:bodyPr>
          <a:lstStyle/>
          <a:p>
            <a:pPr lvl="0"/>
            <a:r>
              <a:rPr lang="en-US" dirty="0"/>
              <a:t>Network virtualization (L1 O-VPN)</a:t>
            </a:r>
          </a:p>
          <a:p>
            <a:pPr lvl="1"/>
            <a:r>
              <a:rPr lang="en-US" dirty="0"/>
              <a:t>L1 O-VPN network overlays for multi-tenancy on optical network</a:t>
            </a:r>
          </a:p>
          <a:p>
            <a:pPr lvl="0"/>
            <a:r>
              <a:rPr lang="en-US" dirty="0"/>
              <a:t>Programmability for enhancing on-demand networking</a:t>
            </a:r>
          </a:p>
          <a:p>
            <a:pPr lvl="1"/>
            <a:r>
              <a:rPr lang="en-US" dirty="0"/>
              <a:t>Dynamic Virtual Network Topology</a:t>
            </a:r>
          </a:p>
          <a:p>
            <a:pPr lvl="0"/>
            <a:r>
              <a:rPr lang="en-US" dirty="0"/>
              <a:t>Packet layer &lt;-&gt; P-OTN integration &amp; coordination</a:t>
            </a:r>
          </a:p>
          <a:p>
            <a:pPr lvl="1"/>
            <a:r>
              <a:rPr lang="en-US" dirty="0"/>
              <a:t>Enhanced cloud performance</a:t>
            </a:r>
          </a:p>
          <a:p>
            <a:pPr lvl="1"/>
            <a:r>
              <a:rPr lang="en-US" dirty="0"/>
              <a:t>Improve network resource efficiency through adaptive behavior</a:t>
            </a:r>
          </a:p>
          <a:p>
            <a:pPr lvl="0"/>
            <a:r>
              <a:rPr lang="en-US" dirty="0"/>
              <a:t>Unifying control plane technology</a:t>
            </a:r>
          </a:p>
          <a:p>
            <a:pPr lvl="1"/>
            <a:r>
              <a:rPr lang="en-US" dirty="0"/>
              <a:t>Simplify operations</a:t>
            </a:r>
          </a:p>
          <a:p>
            <a:pPr lvl="0"/>
            <a:r>
              <a:rPr lang="en-US" dirty="0"/>
              <a:t>Multi-layer network optimization &amp; resiliency</a:t>
            </a:r>
          </a:p>
          <a:p>
            <a:pPr lvl="1"/>
            <a:r>
              <a:rPr lang="en-US" dirty="0"/>
              <a:t>Joint consideration of multiple layers through global view</a:t>
            </a:r>
          </a:p>
        </p:txBody>
      </p:sp>
      <p:sp>
        <p:nvSpPr>
          <p:cNvPr id="2" name="Title 1"/>
          <p:cNvSpPr>
            <a:spLocks noGrp="1"/>
          </p:cNvSpPr>
          <p:nvPr>
            <p:ph type="title"/>
          </p:nvPr>
        </p:nvSpPr>
        <p:spPr/>
        <p:txBody>
          <a:bodyPr>
            <a:normAutofit fontScale="90000"/>
          </a:bodyPr>
          <a:lstStyle/>
          <a:p>
            <a:r>
              <a:rPr lang="en-US" dirty="0"/>
              <a:t>Transport SDN Drivers for Data Center Networking</a:t>
            </a:r>
          </a:p>
        </p:txBody>
      </p:sp>
      <p:sp>
        <p:nvSpPr>
          <p:cNvPr id="4" name="Rectangle 3"/>
          <p:cNvSpPr/>
          <p:nvPr/>
        </p:nvSpPr>
        <p:spPr>
          <a:xfrm>
            <a:off x="81899" y="6059606"/>
            <a:ext cx="8911976" cy="450264"/>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lvl="2" algn="ctr" defTabSz="457200" fontAlgn="base">
              <a:spcAft>
                <a:spcPct val="0"/>
              </a:spcAft>
            </a:pPr>
            <a:r>
              <a:rPr lang="en-US" sz="2400" b="1" dirty="0">
                <a:solidFill>
                  <a:prstClr val="white"/>
                </a:solidFill>
              </a:rPr>
              <a:t>Initial standardization efforts underway (e.g., ONF, OIF) </a:t>
            </a:r>
          </a:p>
        </p:txBody>
      </p:sp>
    </p:spTree>
    <p:extLst>
      <p:ext uri="{BB962C8B-B14F-4D97-AF65-F5344CB8AC3E}">
        <p14:creationId xmlns:p14="http://schemas.microsoft.com/office/powerpoint/2010/main" val="192075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Data center networking is not all the same</a:t>
            </a:r>
          </a:p>
          <a:p>
            <a:r>
              <a:rPr lang="en-US" dirty="0"/>
              <a:t>Optical networking landscape rapidly evolving</a:t>
            </a:r>
          </a:p>
          <a:p>
            <a:pPr lvl="1"/>
            <a:r>
              <a:rPr lang="en-US" dirty="0"/>
              <a:t>Divergence of bandwidth service rates from super-channel capacity </a:t>
            </a:r>
          </a:p>
          <a:p>
            <a:pPr lvl="1"/>
            <a:r>
              <a:rPr lang="en-US" dirty="0"/>
              <a:t>Efficient utilization of wavelengths essential to many</a:t>
            </a:r>
          </a:p>
          <a:p>
            <a:r>
              <a:rPr lang="en-US" dirty="0"/>
              <a:t>Convergence  of networking layers essential for simplifying networks &amp; reducing costs</a:t>
            </a:r>
          </a:p>
          <a:p>
            <a:pPr lvl="1"/>
            <a:r>
              <a:rPr lang="en-US" dirty="0"/>
              <a:t>New converged transport capabilities challenging status quo</a:t>
            </a:r>
          </a:p>
          <a:p>
            <a:r>
              <a:rPr lang="en-US" dirty="0"/>
              <a:t>Transport SDN enables automation &amp; programmability but requires abstraction</a:t>
            </a:r>
          </a:p>
          <a:p>
            <a:pPr lvl="1"/>
            <a:r>
              <a:rPr lang="en-US" dirty="0"/>
              <a:t>Focus leaning towards programming bandwidth services, not components/technologies</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0015668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692696"/>
            <a:ext cx="9036496" cy="5760640"/>
          </a:xfrm>
        </p:spPr>
        <p:txBody>
          <a:bodyPr>
            <a:noAutofit/>
          </a:bodyPr>
          <a:lstStyle/>
          <a:p>
            <a:pPr marL="0" indent="0">
              <a:buNone/>
            </a:pPr>
            <a:r>
              <a:rPr lang="en-US" sz="1200" b="1" i="0" dirty="0">
                <a:solidFill>
                  <a:srgbClr val="000000"/>
                </a:solidFill>
                <a:effectLst/>
                <a:latin typeface="Montserrat"/>
              </a:rPr>
              <a:t>Hot for 2014: Virtualization in the optical transport network</a:t>
            </a:r>
          </a:p>
          <a:p>
            <a:pPr marL="0" indent="0">
              <a:buNone/>
            </a:pPr>
            <a:r>
              <a:rPr lang="en-US" sz="1100" dirty="0"/>
              <a:t>By Brandon </a:t>
            </a:r>
            <a:r>
              <a:rPr lang="en-US" sz="1100" dirty="0" err="1"/>
              <a:t>Collings</a:t>
            </a:r>
            <a:r>
              <a:rPr lang="en-US" sz="1100" b="0" i="0" dirty="0" err="1">
                <a:solidFill>
                  <a:srgbClr val="000000"/>
                </a:solidFill>
                <a:effectLst/>
                <a:latin typeface="inherit"/>
              </a:rPr>
              <a:t>In</a:t>
            </a:r>
            <a:r>
              <a:rPr lang="en-US" sz="1100" b="0" i="0" dirty="0">
                <a:solidFill>
                  <a:srgbClr val="000000"/>
                </a:solidFill>
                <a:effectLst/>
                <a:latin typeface="inherit"/>
              </a:rPr>
              <a:t> data centers, network function virtualization is in full swing as firewalls, load balancers, and routers are increasingly software-implemented on diverse, cloud-enabled hardware elements. This trend has dramatically increased the value data center operators extract from their investments.</a:t>
            </a:r>
            <a:br>
              <a:rPr lang="en-US" sz="1100" b="0" i="0" dirty="0">
                <a:solidFill>
                  <a:srgbClr val="000000"/>
                </a:solidFill>
                <a:effectLst/>
                <a:latin typeface="inherit"/>
              </a:rPr>
            </a:br>
            <a:br>
              <a:rPr lang="en-US" sz="1100" b="0" i="0" dirty="0">
                <a:solidFill>
                  <a:srgbClr val="000000"/>
                </a:solidFill>
                <a:effectLst/>
                <a:latin typeface="inherit"/>
              </a:rPr>
            </a:br>
            <a:r>
              <a:rPr lang="en-US" sz="1100" b="0" i="0" dirty="0">
                <a:solidFill>
                  <a:srgbClr val="000000"/>
                </a:solidFill>
                <a:effectLst/>
                <a:latin typeface="inherit"/>
              </a:rPr>
              <a:t>Meanwhile, metro and long-haul optical transport networks are being built with next-generation </a:t>
            </a:r>
            <a:r>
              <a:rPr lang="en-US" sz="1100" b="0" i="0" u="none" strike="noStrike" dirty="0">
                <a:solidFill>
                  <a:srgbClr val="907E7E"/>
                </a:solidFill>
                <a:effectLst/>
                <a:latin typeface="Arial"/>
                <a:hlinkClick r:id="rId2"/>
              </a:rPr>
              <a:t>ROADM</a:t>
            </a:r>
            <a:r>
              <a:rPr lang="en-US" sz="1100" b="0" i="0" dirty="0">
                <a:solidFill>
                  <a:srgbClr val="000000"/>
                </a:solidFill>
                <a:effectLst/>
                <a:latin typeface="inherit"/>
              </a:rPr>
              <a:t> features that promise substantial gains in capacity, flexibility, and operational efficiency. In 2014, as with virtualization within data centers, control-plane-enabled virtualization of the optical network will simplify life for network operators considerably.</a:t>
            </a:r>
            <a:br>
              <a:rPr lang="en-US" sz="1100" b="0" i="0" dirty="0">
                <a:solidFill>
                  <a:srgbClr val="000000"/>
                </a:solidFill>
                <a:effectLst/>
                <a:latin typeface="inherit"/>
              </a:rPr>
            </a:br>
            <a:br>
              <a:rPr lang="en-US" sz="1100" b="0" i="0" dirty="0">
                <a:solidFill>
                  <a:srgbClr val="000000"/>
                </a:solidFill>
                <a:effectLst/>
                <a:latin typeface="inherit"/>
              </a:rPr>
            </a:br>
            <a:r>
              <a:rPr lang="en-US" sz="1100" b="0" i="0" dirty="0">
                <a:solidFill>
                  <a:srgbClr val="000000"/>
                </a:solidFill>
                <a:effectLst/>
                <a:latin typeface="inherit"/>
              </a:rPr>
              <a:t>The key difference between control-plane virtualization in transport networks and data center </a:t>
            </a:r>
            <a:r>
              <a:rPr lang="en-US" sz="1100" b="0" i="0" u="none" strike="noStrike" dirty="0">
                <a:solidFill>
                  <a:srgbClr val="907E7E"/>
                </a:solidFill>
                <a:effectLst/>
                <a:latin typeface="Arial"/>
                <a:hlinkClick r:id="rId3"/>
              </a:rPr>
              <a:t>software-defined networking</a:t>
            </a:r>
            <a:r>
              <a:rPr lang="en-US" sz="1100" b="0" i="0" dirty="0">
                <a:solidFill>
                  <a:srgbClr val="000000"/>
                </a:solidFill>
                <a:effectLst/>
                <a:latin typeface="inherit"/>
              </a:rPr>
              <a:t> (SDN) is in what is actually getting virtualized. SDN is typically thought of in terms of taking network functions away from standalone, discreet hardware platforms and instead managing these elements as virtual machines. Control-plane virtualization in transport networks will generalize and simplify network functions and actions: masking off physical-plane details and automating planning, configuration, management, optimization, and healing. The human operator and planning processes are what will be virtualized.</a:t>
            </a:r>
            <a:br>
              <a:rPr lang="en-US" sz="1100" b="0" i="0" dirty="0">
                <a:solidFill>
                  <a:srgbClr val="000000"/>
                </a:solidFill>
                <a:effectLst/>
                <a:latin typeface="inherit"/>
              </a:rPr>
            </a:br>
            <a:br>
              <a:rPr lang="en-US" sz="1100" b="0" i="0" dirty="0">
                <a:solidFill>
                  <a:srgbClr val="000000"/>
                </a:solidFill>
                <a:effectLst/>
                <a:latin typeface="inherit"/>
              </a:rPr>
            </a:br>
            <a:r>
              <a:rPr lang="en-US" sz="1100" b="0" i="0" dirty="0">
                <a:solidFill>
                  <a:srgbClr val="000000"/>
                </a:solidFill>
                <a:effectLst/>
                <a:latin typeface="inherit"/>
              </a:rPr>
              <a:t>This increased automation and flexibility will let operators unload work off of upper layers and put it on lower levels, including the photonic level. For example, today, in a non-automated network, protection against node failure is handled by costly multiple redundant systems. Automated networks relax the need for expensive, extensive redundancy by automatically re-routing around network faults and restoring traffic.</a:t>
            </a:r>
            <a:br>
              <a:rPr lang="en-US" sz="1100" b="0" i="0" dirty="0">
                <a:solidFill>
                  <a:srgbClr val="000000"/>
                </a:solidFill>
                <a:effectLst/>
                <a:latin typeface="inherit"/>
              </a:rPr>
            </a:br>
            <a:br>
              <a:rPr lang="en-US" sz="1100" b="0" i="0" dirty="0">
                <a:solidFill>
                  <a:srgbClr val="000000"/>
                </a:solidFill>
                <a:effectLst/>
                <a:latin typeface="inherit"/>
              </a:rPr>
            </a:br>
            <a:r>
              <a:rPr lang="en-US" sz="1100" b="0" i="0" dirty="0">
                <a:solidFill>
                  <a:srgbClr val="000000"/>
                </a:solidFill>
                <a:effectLst/>
                <a:latin typeface="inherit"/>
              </a:rPr>
              <a:t>Virtualization will enable the rapid deployment of new services across the network. Operators will simply instruct the management system with the needed parameters of the new service—at the service level. The control plane will then, in an optimal way, determine the underlying physical requirements needed to support the service. A simple request to the control plane will replace what was a highly-manual, lengthy, expensive, revenue-risking, and fault-prone process.</a:t>
            </a:r>
            <a:br>
              <a:rPr lang="en-US" sz="1100" b="0" i="0" dirty="0">
                <a:solidFill>
                  <a:srgbClr val="000000"/>
                </a:solidFill>
                <a:effectLst/>
                <a:latin typeface="inherit"/>
              </a:rPr>
            </a:br>
            <a:br>
              <a:rPr lang="en-US" sz="1100" b="0" i="0" dirty="0">
                <a:solidFill>
                  <a:srgbClr val="000000"/>
                </a:solidFill>
                <a:effectLst/>
                <a:latin typeface="inherit"/>
              </a:rPr>
            </a:br>
            <a:r>
              <a:rPr lang="en-US" sz="1100" b="0" i="0" dirty="0">
                <a:solidFill>
                  <a:srgbClr val="000000"/>
                </a:solidFill>
                <a:effectLst/>
                <a:latin typeface="inherit"/>
              </a:rPr>
              <a:t>So, 2014 will be a year of sorting out how this virtualization/SDN will be implemented in next-generation optical networks that are just coming online. The potential is there to enable services to be turned up much faster, operators with less training to use mouse clicks instead of engineering processes to do their jobs, faults to be accommodated immediately, and in general, to do much more with much less.</a:t>
            </a:r>
            <a:br>
              <a:rPr lang="en-US" sz="1100" b="0" i="0" dirty="0">
                <a:solidFill>
                  <a:srgbClr val="000000"/>
                </a:solidFill>
                <a:effectLst/>
                <a:latin typeface="inherit"/>
              </a:rPr>
            </a:br>
            <a:br>
              <a:rPr lang="en-US" sz="1100" b="0" i="0" dirty="0">
                <a:solidFill>
                  <a:srgbClr val="000000"/>
                </a:solidFill>
                <a:effectLst/>
                <a:latin typeface="inherit"/>
              </a:rPr>
            </a:br>
            <a:r>
              <a:rPr lang="en-US" sz="1100" b="0" i="0" dirty="0">
                <a:solidFill>
                  <a:srgbClr val="000000"/>
                </a:solidFill>
                <a:effectLst/>
                <a:latin typeface="inherit"/>
              </a:rPr>
              <a:t>The chief obstacle to this virtualization trend is the cautiousness with which the big carriers will approach this software development, control-plane integration, and increased level of control-plane management of their networks. It is a shifting paradigm, like convincing a pilot to move from flying with a control stick to “flying by wire.” 2014 will see a big ramp-up for rollouts, but implementing virtualization will come in fits and starts.</a:t>
            </a:r>
            <a:br>
              <a:rPr lang="en-US" sz="1100" b="0" i="0" dirty="0">
                <a:solidFill>
                  <a:srgbClr val="000000"/>
                </a:solidFill>
                <a:effectLst/>
                <a:latin typeface="inherit"/>
              </a:rPr>
            </a:br>
            <a:br>
              <a:rPr lang="en-US" sz="1100" b="0" i="0" dirty="0">
                <a:solidFill>
                  <a:srgbClr val="000000"/>
                </a:solidFill>
                <a:effectLst/>
                <a:latin typeface="inherit"/>
              </a:rPr>
            </a:br>
            <a:r>
              <a:rPr lang="en-US" sz="1100" b="1" i="0" dirty="0">
                <a:solidFill>
                  <a:srgbClr val="000000"/>
                </a:solidFill>
                <a:effectLst/>
                <a:latin typeface="inherit"/>
              </a:rPr>
              <a:t>Brandon </a:t>
            </a:r>
            <a:r>
              <a:rPr lang="en-US" sz="1100" b="1" i="0" dirty="0" err="1">
                <a:solidFill>
                  <a:srgbClr val="000000"/>
                </a:solidFill>
                <a:effectLst/>
                <a:latin typeface="inherit"/>
              </a:rPr>
              <a:t>Collings</a:t>
            </a:r>
            <a:r>
              <a:rPr lang="en-US" sz="1100" b="1" i="0" dirty="0">
                <a:solidFill>
                  <a:srgbClr val="000000"/>
                </a:solidFill>
                <a:effectLst/>
                <a:latin typeface="inherit"/>
              </a:rPr>
              <a:t>, </a:t>
            </a:r>
            <a:r>
              <a:rPr lang="en-US" sz="1100" b="1" i="0" dirty="0" err="1">
                <a:solidFill>
                  <a:srgbClr val="000000"/>
                </a:solidFill>
                <a:effectLst/>
                <a:latin typeface="inherit"/>
              </a:rPr>
              <a:t>Ph.D</a:t>
            </a:r>
            <a:r>
              <a:rPr lang="en-US" sz="1100" b="1" i="0" dirty="0">
                <a:solidFill>
                  <a:srgbClr val="000000"/>
                </a:solidFill>
                <a:effectLst/>
                <a:latin typeface="inherit"/>
              </a:rPr>
              <a:t>,</a:t>
            </a:r>
            <a:r>
              <a:rPr lang="en-US" sz="1100" b="0" i="0" dirty="0">
                <a:solidFill>
                  <a:srgbClr val="000000"/>
                </a:solidFill>
                <a:effectLst/>
                <a:latin typeface="inherit"/>
              </a:rPr>
              <a:t> is CTO within the Communications and Commercial Optical Products business unit of </a:t>
            </a:r>
            <a:r>
              <a:rPr lang="en-US" sz="1100" b="0" i="0" u="none" strike="noStrike" dirty="0">
                <a:solidFill>
                  <a:srgbClr val="907E7E"/>
                </a:solidFill>
                <a:effectLst/>
                <a:latin typeface="Arial"/>
                <a:hlinkClick r:id="rId4"/>
              </a:rPr>
              <a:t>JDSU</a:t>
            </a:r>
            <a:r>
              <a:rPr lang="en-US" sz="1100" b="0" i="0" dirty="0">
                <a:solidFill>
                  <a:srgbClr val="000000"/>
                </a:solidFill>
                <a:effectLst/>
                <a:latin typeface="inherit"/>
              </a:rPr>
              <a:t>.</a:t>
            </a:r>
          </a:p>
          <a:p>
            <a:endParaRPr lang="en-US" sz="1100" dirty="0"/>
          </a:p>
        </p:txBody>
      </p:sp>
      <p:sp>
        <p:nvSpPr>
          <p:cNvPr id="2" name="Title 1"/>
          <p:cNvSpPr>
            <a:spLocks noGrp="1"/>
          </p:cNvSpPr>
          <p:nvPr>
            <p:ph type="title"/>
          </p:nvPr>
        </p:nvSpPr>
        <p:spPr>
          <a:xfrm>
            <a:off x="457200" y="44624"/>
            <a:ext cx="8229600" cy="562074"/>
          </a:xfrm>
        </p:spPr>
        <p:txBody>
          <a:bodyPr>
            <a:normAutofit/>
          </a:bodyPr>
          <a:lstStyle/>
          <a:p>
            <a:r>
              <a:rPr lang="id-ID" dirty="0"/>
              <a:t>It’s started from this</a:t>
            </a:r>
            <a:endParaRPr lang="en-US" dirty="0"/>
          </a:p>
        </p:txBody>
      </p:sp>
      <p:sp>
        <p:nvSpPr>
          <p:cNvPr id="4" name="Rectangle 3"/>
          <p:cNvSpPr/>
          <p:nvPr/>
        </p:nvSpPr>
        <p:spPr>
          <a:xfrm>
            <a:off x="-25590" y="6608385"/>
            <a:ext cx="9169590" cy="261610"/>
          </a:xfrm>
          <a:prstGeom prst="rect">
            <a:avLst/>
          </a:prstGeom>
        </p:spPr>
        <p:txBody>
          <a:bodyPr wrap="square">
            <a:spAutoFit/>
          </a:bodyPr>
          <a:lstStyle/>
          <a:p>
            <a:pPr algn="r"/>
            <a:r>
              <a:rPr lang="en-US" sz="1100" dirty="0"/>
              <a:t>http://www.lightwaveonline.com/blogs/lightwave-guest-blog/2014/02/hot-for-2014-virtualization-in-the-optical-transport-network.html</a:t>
            </a:r>
          </a:p>
        </p:txBody>
      </p:sp>
    </p:spTree>
    <p:extLst>
      <p:ext uri="{BB962C8B-B14F-4D97-AF65-F5344CB8AC3E}">
        <p14:creationId xmlns:p14="http://schemas.microsoft.com/office/powerpoint/2010/main" val="254221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818" y="1930778"/>
            <a:ext cx="7366000" cy="1470025"/>
          </a:xfrm>
        </p:spPr>
        <p:txBody>
          <a:bodyPr>
            <a:normAutofit fontScale="90000"/>
          </a:bodyPr>
          <a:lstStyle/>
          <a:p>
            <a:r>
              <a:rPr lang="en-US" dirty="0"/>
              <a:t>Next-Generation Inter-Data Center Networking</a:t>
            </a:r>
          </a:p>
        </p:txBody>
      </p:sp>
      <p:sp>
        <p:nvSpPr>
          <p:cNvPr id="3" name="Subtitle 2"/>
          <p:cNvSpPr>
            <a:spLocks noGrp="1"/>
          </p:cNvSpPr>
          <p:nvPr>
            <p:ph type="subTitle" idx="1"/>
          </p:nvPr>
        </p:nvSpPr>
        <p:spPr>
          <a:xfrm>
            <a:off x="778818" y="3589359"/>
            <a:ext cx="7366000" cy="1937981"/>
          </a:xfrm>
        </p:spPr>
        <p:txBody>
          <a:bodyPr>
            <a:normAutofit fontScale="92500" lnSpcReduction="20000"/>
          </a:bodyPr>
          <a:lstStyle/>
          <a:p>
            <a:r>
              <a:rPr lang="en-US" dirty="0"/>
              <a:t>ECOC Special Symposia2</a:t>
            </a:r>
          </a:p>
          <a:p>
            <a:r>
              <a:rPr lang="en-US" dirty="0"/>
              <a:t>Next Generation Data </a:t>
            </a:r>
            <a:r>
              <a:rPr lang="en-US" dirty="0" err="1"/>
              <a:t>Centres</a:t>
            </a:r>
            <a:r>
              <a:rPr lang="en-US" dirty="0"/>
              <a:t> - Paving the way for the </a:t>
            </a:r>
            <a:r>
              <a:rPr lang="en-US" dirty="0" err="1"/>
              <a:t>Zettabyte</a:t>
            </a:r>
            <a:r>
              <a:rPr lang="en-US" dirty="0"/>
              <a:t> Era </a:t>
            </a:r>
            <a:br>
              <a:rPr lang="en-US" dirty="0"/>
            </a:br>
            <a:endParaRPr lang="en-US" dirty="0"/>
          </a:p>
          <a:p>
            <a:r>
              <a:rPr lang="en-US" dirty="0"/>
              <a:t>Chris Liou – Vice President, Network Strategy</a:t>
            </a:r>
          </a:p>
          <a:p>
            <a:endParaRPr lang="en-US" dirty="0"/>
          </a:p>
        </p:txBody>
      </p:sp>
    </p:spTree>
    <p:extLst>
      <p:ext uri="{BB962C8B-B14F-4D97-AF65-F5344CB8AC3E}">
        <p14:creationId xmlns:p14="http://schemas.microsoft.com/office/powerpoint/2010/main" val="161548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79900"/>
            <a:ext cx="8229600" cy="5189136"/>
          </a:xfrm>
        </p:spPr>
        <p:txBody>
          <a:bodyPr>
            <a:normAutofit fontScale="92500" lnSpcReduction="10000"/>
          </a:bodyPr>
          <a:lstStyle/>
          <a:p>
            <a:r>
              <a:rPr lang="en-US" dirty="0"/>
              <a:t>Not all inter-DC networking is the same</a:t>
            </a:r>
          </a:p>
          <a:p>
            <a:r>
              <a:rPr lang="en-US" dirty="0"/>
              <a:t>What’s different?</a:t>
            </a:r>
          </a:p>
          <a:p>
            <a:pPr lvl="1"/>
            <a:r>
              <a:rPr lang="en-US" dirty="0"/>
              <a:t>DC sites &amp; topology – quantity, location, distance, size</a:t>
            </a:r>
          </a:p>
          <a:p>
            <a:pPr lvl="1"/>
            <a:r>
              <a:rPr lang="en-US" dirty="0"/>
              <a:t>Evolving traffic patterns</a:t>
            </a:r>
          </a:p>
          <a:p>
            <a:pPr lvl="2"/>
            <a:r>
              <a:rPr lang="en-US" dirty="0"/>
              <a:t>Applications – cloud, grid, </a:t>
            </a:r>
            <a:r>
              <a:rPr lang="en-US" dirty="0" err="1"/>
              <a:t>IaaS</a:t>
            </a:r>
            <a:r>
              <a:rPr lang="en-US" dirty="0"/>
              <a:t>, content</a:t>
            </a:r>
          </a:p>
          <a:p>
            <a:pPr lvl="2"/>
            <a:r>
              <a:rPr lang="en-US" dirty="0"/>
              <a:t>Volume, uniformity, duration, </a:t>
            </a:r>
            <a:r>
              <a:rPr lang="en-US" dirty="0" err="1"/>
              <a:t>QoS</a:t>
            </a:r>
            <a:endParaRPr lang="en-US" dirty="0"/>
          </a:p>
          <a:p>
            <a:pPr lvl="1"/>
            <a:r>
              <a:rPr lang="en-US" dirty="0"/>
              <a:t>Traffic peak &amp; </a:t>
            </a:r>
            <a:r>
              <a:rPr lang="en-US" dirty="0" err="1"/>
              <a:t>avg</a:t>
            </a:r>
            <a:r>
              <a:rPr lang="en-US" dirty="0"/>
              <a:t>, flow characteristics as a function of time</a:t>
            </a:r>
          </a:p>
          <a:p>
            <a:r>
              <a:rPr lang="en-US" dirty="0"/>
              <a:t>Perceived value of dynamic bandwidth varies</a:t>
            </a:r>
          </a:p>
          <a:p>
            <a:pPr lvl="1"/>
            <a:r>
              <a:rPr lang="en-US" dirty="0"/>
              <a:t>Broad spectrum of use-cases for optical WAN</a:t>
            </a:r>
          </a:p>
          <a:p>
            <a:pPr lvl="1"/>
            <a:r>
              <a:rPr lang="en-US" dirty="0"/>
              <a:t>High correlated with business model, economics (fiber, network) &amp; operational expertise</a:t>
            </a:r>
          </a:p>
          <a:p>
            <a:r>
              <a:rPr lang="en-US" dirty="0"/>
              <a:t>Simplified operations is universal</a:t>
            </a:r>
          </a:p>
          <a:p>
            <a:pPr lvl="1"/>
            <a:r>
              <a:rPr lang="en-US" dirty="0" err="1"/>
              <a:t>OpEx</a:t>
            </a:r>
            <a:r>
              <a:rPr lang="en-US" dirty="0"/>
              <a:t> costs drive significant fraction of TCO</a:t>
            </a:r>
          </a:p>
          <a:p>
            <a:pPr lvl="1"/>
            <a:r>
              <a:rPr lang="en-US" dirty="0"/>
              <a:t>Flexibility &amp; control over optical bandwidth without the PhD</a:t>
            </a:r>
          </a:p>
        </p:txBody>
      </p:sp>
      <p:sp>
        <p:nvSpPr>
          <p:cNvPr id="4" name="Title 3"/>
          <p:cNvSpPr>
            <a:spLocks noGrp="1"/>
          </p:cNvSpPr>
          <p:nvPr>
            <p:ph type="title"/>
          </p:nvPr>
        </p:nvSpPr>
        <p:spPr/>
        <p:txBody>
          <a:bodyPr/>
          <a:lstStyle/>
          <a:p>
            <a:r>
              <a:rPr lang="en-US" dirty="0"/>
              <a:t>Data Center Networking Observations</a:t>
            </a:r>
          </a:p>
        </p:txBody>
      </p:sp>
    </p:spTree>
    <p:extLst>
      <p:ext uri="{BB962C8B-B14F-4D97-AF65-F5344CB8AC3E}">
        <p14:creationId xmlns:p14="http://schemas.microsoft.com/office/powerpoint/2010/main" val="4225911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spect="1"/>
          </p:cNvSpPr>
          <p:nvPr/>
        </p:nvSpPr>
        <p:spPr bwMode="auto">
          <a:xfrm>
            <a:off x="708930" y="3853019"/>
            <a:ext cx="2415270" cy="241527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171450" indent="-171450" defTabSz="457200">
              <a:buFont typeface="Arial" pitchFamily="34" charset="0"/>
              <a:buChar char="•"/>
            </a:pPr>
            <a:r>
              <a:rPr lang="en-US" sz="1400" dirty="0">
                <a:solidFill>
                  <a:prstClr val="white"/>
                </a:solidFill>
              </a:rPr>
              <a:t>Restoring bandwidth quickly and cost effectively</a:t>
            </a:r>
          </a:p>
          <a:p>
            <a:pPr marL="171450" indent="-171450" defTabSz="457200">
              <a:buFont typeface="Arial" pitchFamily="34" charset="0"/>
              <a:buChar char="•"/>
            </a:pPr>
            <a:r>
              <a:rPr lang="en-US" sz="1400" dirty="0">
                <a:solidFill>
                  <a:prstClr val="white"/>
                </a:solidFill>
              </a:rPr>
              <a:t>Minimize impact from both single &amp; multiple simultaneous failure scenarios</a:t>
            </a:r>
          </a:p>
        </p:txBody>
      </p:sp>
      <p:sp>
        <p:nvSpPr>
          <p:cNvPr id="4" name="Rectangle 3"/>
          <p:cNvSpPr>
            <a:spLocks noChangeAspect="1"/>
          </p:cNvSpPr>
          <p:nvPr/>
        </p:nvSpPr>
        <p:spPr bwMode="auto">
          <a:xfrm>
            <a:off x="3352800" y="3853019"/>
            <a:ext cx="2438400" cy="24384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marL="285750" indent="-285750" defTabSz="457200">
              <a:buFont typeface="Arial" pitchFamily="34" charset="0"/>
              <a:buChar char="•"/>
            </a:pPr>
            <a:r>
              <a:rPr lang="en-US" sz="1400" dirty="0">
                <a:solidFill>
                  <a:prstClr val="white"/>
                </a:solidFill>
              </a:rPr>
              <a:t>Milliseconds matter (user conversion rates, customer retention)</a:t>
            </a:r>
          </a:p>
          <a:p>
            <a:pPr marL="285750" indent="-285750" defTabSz="457200">
              <a:buFont typeface="Arial" pitchFamily="34" charset="0"/>
              <a:buChar char="•"/>
            </a:pPr>
            <a:r>
              <a:rPr lang="en-US" sz="1400" dirty="0">
                <a:solidFill>
                  <a:prstClr val="white"/>
                </a:solidFill>
              </a:rPr>
              <a:t>Intelligence in the network to optimize latency for particular application</a:t>
            </a:r>
          </a:p>
          <a:p>
            <a:pPr marL="285750" indent="-285750" defTabSz="457200">
              <a:buFont typeface="Arial" pitchFamily="34" charset="0"/>
              <a:buChar char="•"/>
            </a:pPr>
            <a:r>
              <a:rPr lang="en-US" sz="1400" dirty="0">
                <a:solidFill>
                  <a:prstClr val="white"/>
                </a:solidFill>
              </a:rPr>
              <a:t>Priorities for different classes of cloud services</a:t>
            </a:r>
          </a:p>
          <a:p>
            <a:pPr marL="285750" indent="-285750" defTabSz="457200">
              <a:buFont typeface="Arial" pitchFamily="34" charset="0"/>
              <a:buChar char="•"/>
            </a:pPr>
            <a:r>
              <a:rPr lang="en-US" sz="1400" dirty="0">
                <a:solidFill>
                  <a:prstClr val="white"/>
                </a:solidFill>
              </a:rPr>
              <a:t>Avoid application-level timeouts</a:t>
            </a:r>
          </a:p>
        </p:txBody>
      </p:sp>
      <p:sp>
        <p:nvSpPr>
          <p:cNvPr id="6" name="Rectangle 5"/>
          <p:cNvSpPr>
            <a:spLocks noChangeAspect="1"/>
          </p:cNvSpPr>
          <p:nvPr/>
        </p:nvSpPr>
        <p:spPr bwMode="auto">
          <a:xfrm>
            <a:off x="6019800" y="3853019"/>
            <a:ext cx="2438400" cy="243840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457200">
              <a:buFont typeface="Arial" pitchFamily="34" charset="0"/>
              <a:buChar char="•"/>
            </a:pPr>
            <a:r>
              <a:rPr lang="en-US" sz="1400" dirty="0">
                <a:solidFill>
                  <a:prstClr val="white"/>
                </a:solidFill>
              </a:rPr>
              <a:t>Capacity for unpredictable, unplanned &amp; one-time events</a:t>
            </a:r>
          </a:p>
          <a:p>
            <a:pPr marL="285750" indent="-285750" defTabSz="457200">
              <a:buFont typeface="Arial" pitchFamily="34" charset="0"/>
              <a:buChar char="•"/>
            </a:pPr>
            <a:r>
              <a:rPr lang="en-US" sz="1400" dirty="0">
                <a:solidFill>
                  <a:prstClr val="white"/>
                </a:solidFill>
              </a:rPr>
              <a:t>Rapid scale of on-demand cloud services (up &amp; down) in minutes</a:t>
            </a:r>
          </a:p>
        </p:txBody>
      </p:sp>
      <p:sp>
        <p:nvSpPr>
          <p:cNvPr id="19" name="Title 2"/>
          <p:cNvSpPr txBox="1">
            <a:spLocks/>
          </p:cNvSpPr>
          <p:nvPr/>
        </p:nvSpPr>
        <p:spPr>
          <a:xfrm>
            <a:off x="304800" y="230188"/>
            <a:ext cx="8839200" cy="623887"/>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6000" b="0" kern="1200" cap="none" spc="-300" baseline="0" dirty="0">
                <a:ln w="3175">
                  <a:noFill/>
                </a:ln>
                <a:gradFill flip="none" rotWithShape="1">
                  <a:gsLst>
                    <a:gs pos="69167">
                      <a:schemeClr val="tx2"/>
                    </a:gs>
                    <a:gs pos="49000">
                      <a:schemeClr val="tx2"/>
                    </a:gs>
                  </a:gsLst>
                  <a:lin ang="5400000" scaled="0"/>
                  <a:tileRect/>
                </a:gradFill>
                <a:effectLst/>
                <a:latin typeface="Segoe UI Light" pitchFamily="34" charset="0"/>
                <a:ea typeface="+mn-ea"/>
                <a:cs typeface="Arial" charset="0"/>
              </a:defRPr>
            </a:lvl1pPr>
          </a:lstStyle>
          <a:p>
            <a:endParaRPr sz="4000">
              <a:gradFill flip="none" rotWithShape="1">
                <a:gsLst>
                  <a:gs pos="69167">
                    <a:srgbClr val="2A313D"/>
                  </a:gs>
                  <a:gs pos="49000">
                    <a:srgbClr val="2A313D"/>
                  </a:gs>
                </a:gsLst>
                <a:lin ang="5400000" scaled="0"/>
                <a:tileRect/>
              </a:gradFill>
            </a:endParaRPr>
          </a:p>
        </p:txBody>
      </p:sp>
      <p:grpSp>
        <p:nvGrpSpPr>
          <p:cNvPr id="27" name="Group 26"/>
          <p:cNvGrpSpPr/>
          <p:nvPr/>
        </p:nvGrpSpPr>
        <p:grpSpPr>
          <a:xfrm>
            <a:off x="685800" y="1486472"/>
            <a:ext cx="2433320" cy="2289442"/>
            <a:chOff x="685800" y="1040228"/>
            <a:chExt cx="2433320" cy="2388772"/>
          </a:xfrm>
        </p:grpSpPr>
        <p:sp>
          <p:nvSpPr>
            <p:cNvPr id="8" name="Rectangle 7"/>
            <p:cNvSpPr>
              <a:spLocks noChangeAspect="1"/>
            </p:cNvSpPr>
            <p:nvPr/>
          </p:nvSpPr>
          <p:spPr bwMode="auto">
            <a:xfrm>
              <a:off x="685800" y="1040228"/>
              <a:ext cx="2433320" cy="2388772"/>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marL="91432" algn="ctr" defTabSz="800033">
                <a:lnSpc>
                  <a:spcPct val="85000"/>
                </a:lnSpc>
                <a:defRPr/>
              </a:pPr>
              <a:r>
                <a:rPr lang="en-US" sz="2000" dirty="0">
                  <a:solidFill>
                    <a:prstClr val="white"/>
                  </a:solidFill>
                </a:rPr>
                <a:t>Resiliency</a:t>
              </a:r>
              <a:endParaRPr lang="en-US" sz="2000" kern="0" spc="-100" dirty="0">
                <a:solidFill>
                  <a:prstClr val="white"/>
                </a:solidFill>
              </a:endParaRPr>
            </a:p>
          </p:txBody>
        </p:sp>
        <p:sp>
          <p:nvSpPr>
            <p:cNvPr id="22" name="Freeform 81"/>
            <p:cNvSpPr>
              <a:spLocks/>
            </p:cNvSpPr>
            <p:nvPr/>
          </p:nvSpPr>
          <p:spPr bwMode="black">
            <a:xfrm>
              <a:off x="1459365" y="1463391"/>
              <a:ext cx="914400" cy="1245069"/>
            </a:xfrm>
            <a:custGeom>
              <a:avLst/>
              <a:gdLst>
                <a:gd name="T0" fmla="*/ 230 w 256"/>
                <a:gd name="T1" fmla="*/ 221 h 349"/>
                <a:gd name="T2" fmla="*/ 256 w 256"/>
                <a:gd name="T3" fmla="*/ 202 h 349"/>
                <a:gd name="T4" fmla="*/ 232 w 256"/>
                <a:gd name="T5" fmla="*/ 184 h 349"/>
                <a:gd name="T6" fmla="*/ 239 w 256"/>
                <a:gd name="T7" fmla="*/ 170 h 349"/>
                <a:gd name="T8" fmla="*/ 217 w 256"/>
                <a:gd name="T9" fmla="*/ 152 h 349"/>
                <a:gd name="T10" fmla="*/ 187 w 256"/>
                <a:gd name="T11" fmla="*/ 152 h 349"/>
                <a:gd name="T12" fmla="*/ 187 w 256"/>
                <a:gd name="T13" fmla="*/ 91 h 349"/>
                <a:gd name="T14" fmla="*/ 217 w 256"/>
                <a:gd name="T15" fmla="*/ 45 h 349"/>
                <a:gd name="T16" fmla="*/ 203 w 256"/>
                <a:gd name="T17" fmla="*/ 10 h 349"/>
                <a:gd name="T18" fmla="*/ 166 w 256"/>
                <a:gd name="T19" fmla="*/ 58 h 349"/>
                <a:gd name="T20" fmla="*/ 130 w 256"/>
                <a:gd name="T21" fmla="*/ 10 h 349"/>
                <a:gd name="T22" fmla="*/ 116 w 256"/>
                <a:gd name="T23" fmla="*/ 45 h 349"/>
                <a:gd name="T24" fmla="*/ 146 w 256"/>
                <a:gd name="T25" fmla="*/ 91 h 349"/>
                <a:gd name="T26" fmla="*/ 146 w 256"/>
                <a:gd name="T27" fmla="*/ 121 h 349"/>
                <a:gd name="T28" fmla="*/ 143 w 256"/>
                <a:gd name="T29" fmla="*/ 119 h 349"/>
                <a:gd name="T30" fmla="*/ 99 w 256"/>
                <a:gd name="T31" fmla="*/ 126 h 349"/>
                <a:gd name="T32" fmla="*/ 45 w 256"/>
                <a:gd name="T33" fmla="*/ 162 h 349"/>
                <a:gd name="T34" fmla="*/ 0 w 256"/>
                <a:gd name="T35" fmla="*/ 162 h 349"/>
                <a:gd name="T36" fmla="*/ 0 w 256"/>
                <a:gd name="T37" fmla="*/ 272 h 349"/>
                <a:gd name="T38" fmla="*/ 70 w 256"/>
                <a:gd name="T39" fmla="*/ 277 h 349"/>
                <a:gd name="T40" fmla="*/ 132 w 256"/>
                <a:gd name="T41" fmla="*/ 286 h 349"/>
                <a:gd name="T42" fmla="*/ 127 w 256"/>
                <a:gd name="T43" fmla="*/ 273 h 349"/>
                <a:gd name="T44" fmla="*/ 139 w 256"/>
                <a:gd name="T45" fmla="*/ 255 h 349"/>
                <a:gd name="T46" fmla="*/ 125 w 256"/>
                <a:gd name="T47" fmla="*/ 237 h 349"/>
                <a:gd name="T48" fmla="*/ 140 w 256"/>
                <a:gd name="T49" fmla="*/ 219 h 349"/>
                <a:gd name="T50" fmla="*/ 125 w 256"/>
                <a:gd name="T51" fmla="*/ 201 h 349"/>
                <a:gd name="T52" fmla="*/ 138 w 256"/>
                <a:gd name="T53" fmla="*/ 185 h 349"/>
                <a:gd name="T54" fmla="*/ 125 w 256"/>
                <a:gd name="T55" fmla="*/ 167 h 349"/>
                <a:gd name="T56" fmla="*/ 146 w 256"/>
                <a:gd name="T57" fmla="*/ 148 h 349"/>
                <a:gd name="T58" fmla="*/ 146 w 256"/>
                <a:gd name="T59" fmla="*/ 155 h 349"/>
                <a:gd name="T60" fmla="*/ 137 w 256"/>
                <a:gd name="T61" fmla="*/ 170 h 349"/>
                <a:gd name="T62" fmla="*/ 146 w 256"/>
                <a:gd name="T63" fmla="*/ 185 h 349"/>
                <a:gd name="T64" fmla="*/ 146 w 256"/>
                <a:gd name="T65" fmla="*/ 188 h 349"/>
                <a:gd name="T66" fmla="*/ 137 w 256"/>
                <a:gd name="T67" fmla="*/ 202 h 349"/>
                <a:gd name="T68" fmla="*/ 146 w 256"/>
                <a:gd name="T69" fmla="*/ 216 h 349"/>
                <a:gd name="T70" fmla="*/ 146 w 256"/>
                <a:gd name="T71" fmla="*/ 224 h 349"/>
                <a:gd name="T72" fmla="*/ 137 w 256"/>
                <a:gd name="T73" fmla="*/ 239 h 349"/>
                <a:gd name="T74" fmla="*/ 146 w 256"/>
                <a:gd name="T75" fmla="*/ 254 h 349"/>
                <a:gd name="T76" fmla="*/ 146 w 256"/>
                <a:gd name="T77" fmla="*/ 261 h 349"/>
                <a:gd name="T78" fmla="*/ 139 w 256"/>
                <a:gd name="T79" fmla="*/ 276 h 349"/>
                <a:gd name="T80" fmla="*/ 146 w 256"/>
                <a:gd name="T81" fmla="*/ 291 h 349"/>
                <a:gd name="T82" fmla="*/ 146 w 256"/>
                <a:gd name="T83" fmla="*/ 324 h 349"/>
                <a:gd name="T84" fmla="*/ 167 w 256"/>
                <a:gd name="T85" fmla="*/ 349 h 349"/>
                <a:gd name="T86" fmla="*/ 187 w 256"/>
                <a:gd name="T87" fmla="*/ 324 h 349"/>
                <a:gd name="T88" fmla="*/ 187 w 256"/>
                <a:gd name="T89" fmla="*/ 294 h 349"/>
                <a:gd name="T90" fmla="*/ 207 w 256"/>
                <a:gd name="T91" fmla="*/ 294 h 349"/>
                <a:gd name="T92" fmla="*/ 226 w 256"/>
                <a:gd name="T93" fmla="*/ 276 h 349"/>
                <a:gd name="T94" fmla="*/ 207 w 256"/>
                <a:gd name="T95" fmla="*/ 257 h 349"/>
                <a:gd name="T96" fmla="*/ 187 w 256"/>
                <a:gd name="T97" fmla="*/ 257 h 349"/>
                <a:gd name="T98" fmla="*/ 187 w 256"/>
                <a:gd name="T99" fmla="*/ 257 h 349"/>
                <a:gd name="T100" fmla="*/ 217 w 256"/>
                <a:gd name="T101" fmla="*/ 257 h 349"/>
                <a:gd name="T102" fmla="*/ 239 w 256"/>
                <a:gd name="T103" fmla="*/ 239 h 349"/>
                <a:gd name="T104" fmla="*/ 217 w 256"/>
                <a:gd name="T105" fmla="*/ 221 h 349"/>
                <a:gd name="T106" fmla="*/ 187 w 256"/>
                <a:gd name="T107" fmla="*/ 221 h 349"/>
                <a:gd name="T108" fmla="*/ 187 w 256"/>
                <a:gd name="T109" fmla="*/ 221 h 349"/>
                <a:gd name="T110" fmla="*/ 230 w 256"/>
                <a:gd name="T111" fmla="*/ 221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49">
                  <a:moveTo>
                    <a:pt x="230" y="221"/>
                  </a:moveTo>
                  <a:cubicBezTo>
                    <a:pt x="245" y="221"/>
                    <a:pt x="256" y="212"/>
                    <a:pt x="256" y="202"/>
                  </a:cubicBezTo>
                  <a:cubicBezTo>
                    <a:pt x="256" y="192"/>
                    <a:pt x="245" y="184"/>
                    <a:pt x="232" y="184"/>
                  </a:cubicBezTo>
                  <a:cubicBezTo>
                    <a:pt x="236" y="180"/>
                    <a:pt x="239" y="175"/>
                    <a:pt x="239" y="170"/>
                  </a:cubicBezTo>
                  <a:cubicBezTo>
                    <a:pt x="239" y="160"/>
                    <a:pt x="229" y="152"/>
                    <a:pt x="217" y="152"/>
                  </a:cubicBezTo>
                  <a:cubicBezTo>
                    <a:pt x="187" y="152"/>
                    <a:pt x="187" y="152"/>
                    <a:pt x="187" y="152"/>
                  </a:cubicBezTo>
                  <a:cubicBezTo>
                    <a:pt x="187" y="91"/>
                    <a:pt x="187" y="91"/>
                    <a:pt x="187" y="91"/>
                  </a:cubicBezTo>
                  <a:cubicBezTo>
                    <a:pt x="205" y="83"/>
                    <a:pt x="217" y="66"/>
                    <a:pt x="217" y="45"/>
                  </a:cubicBezTo>
                  <a:cubicBezTo>
                    <a:pt x="217" y="31"/>
                    <a:pt x="203" y="0"/>
                    <a:pt x="203" y="10"/>
                  </a:cubicBezTo>
                  <a:cubicBezTo>
                    <a:pt x="204" y="24"/>
                    <a:pt x="195" y="58"/>
                    <a:pt x="166" y="58"/>
                  </a:cubicBezTo>
                  <a:cubicBezTo>
                    <a:pt x="140" y="58"/>
                    <a:pt x="129" y="30"/>
                    <a:pt x="130" y="10"/>
                  </a:cubicBezTo>
                  <a:cubicBezTo>
                    <a:pt x="130" y="3"/>
                    <a:pt x="116" y="32"/>
                    <a:pt x="116" y="45"/>
                  </a:cubicBezTo>
                  <a:cubicBezTo>
                    <a:pt x="116" y="66"/>
                    <a:pt x="129" y="84"/>
                    <a:pt x="146" y="91"/>
                  </a:cubicBezTo>
                  <a:cubicBezTo>
                    <a:pt x="146" y="121"/>
                    <a:pt x="146" y="121"/>
                    <a:pt x="146" y="121"/>
                  </a:cubicBezTo>
                  <a:cubicBezTo>
                    <a:pt x="143" y="119"/>
                    <a:pt x="143" y="119"/>
                    <a:pt x="143" y="119"/>
                  </a:cubicBezTo>
                  <a:cubicBezTo>
                    <a:pt x="143" y="119"/>
                    <a:pt x="110" y="122"/>
                    <a:pt x="99" y="126"/>
                  </a:cubicBezTo>
                  <a:cubicBezTo>
                    <a:pt x="87" y="131"/>
                    <a:pt x="63" y="162"/>
                    <a:pt x="45" y="162"/>
                  </a:cubicBezTo>
                  <a:cubicBezTo>
                    <a:pt x="26" y="162"/>
                    <a:pt x="0" y="162"/>
                    <a:pt x="0" y="162"/>
                  </a:cubicBezTo>
                  <a:cubicBezTo>
                    <a:pt x="0" y="272"/>
                    <a:pt x="0" y="272"/>
                    <a:pt x="0" y="272"/>
                  </a:cubicBezTo>
                  <a:cubicBezTo>
                    <a:pt x="0" y="272"/>
                    <a:pt x="47" y="272"/>
                    <a:pt x="70" y="277"/>
                  </a:cubicBezTo>
                  <a:cubicBezTo>
                    <a:pt x="86" y="280"/>
                    <a:pt x="110" y="284"/>
                    <a:pt x="132" y="286"/>
                  </a:cubicBezTo>
                  <a:cubicBezTo>
                    <a:pt x="129" y="283"/>
                    <a:pt x="127" y="278"/>
                    <a:pt x="127" y="273"/>
                  </a:cubicBezTo>
                  <a:cubicBezTo>
                    <a:pt x="127" y="265"/>
                    <a:pt x="132" y="258"/>
                    <a:pt x="139" y="255"/>
                  </a:cubicBezTo>
                  <a:cubicBezTo>
                    <a:pt x="131" y="252"/>
                    <a:pt x="125" y="245"/>
                    <a:pt x="125" y="237"/>
                  </a:cubicBezTo>
                  <a:cubicBezTo>
                    <a:pt x="125" y="229"/>
                    <a:pt x="131" y="222"/>
                    <a:pt x="140" y="219"/>
                  </a:cubicBezTo>
                  <a:cubicBezTo>
                    <a:pt x="131" y="216"/>
                    <a:pt x="125" y="209"/>
                    <a:pt x="125" y="201"/>
                  </a:cubicBezTo>
                  <a:cubicBezTo>
                    <a:pt x="125" y="194"/>
                    <a:pt x="130" y="188"/>
                    <a:pt x="138" y="185"/>
                  </a:cubicBezTo>
                  <a:cubicBezTo>
                    <a:pt x="130" y="182"/>
                    <a:pt x="125" y="175"/>
                    <a:pt x="125" y="167"/>
                  </a:cubicBezTo>
                  <a:cubicBezTo>
                    <a:pt x="125" y="157"/>
                    <a:pt x="135" y="148"/>
                    <a:pt x="146" y="148"/>
                  </a:cubicBezTo>
                  <a:cubicBezTo>
                    <a:pt x="146" y="155"/>
                    <a:pt x="146" y="155"/>
                    <a:pt x="146" y="155"/>
                  </a:cubicBezTo>
                  <a:cubicBezTo>
                    <a:pt x="141" y="158"/>
                    <a:pt x="137" y="164"/>
                    <a:pt x="137" y="170"/>
                  </a:cubicBezTo>
                  <a:cubicBezTo>
                    <a:pt x="137" y="176"/>
                    <a:pt x="141" y="182"/>
                    <a:pt x="146" y="185"/>
                  </a:cubicBezTo>
                  <a:cubicBezTo>
                    <a:pt x="146" y="188"/>
                    <a:pt x="146" y="188"/>
                    <a:pt x="146" y="188"/>
                  </a:cubicBezTo>
                  <a:cubicBezTo>
                    <a:pt x="141" y="191"/>
                    <a:pt x="137" y="196"/>
                    <a:pt x="137" y="202"/>
                  </a:cubicBezTo>
                  <a:cubicBezTo>
                    <a:pt x="137" y="208"/>
                    <a:pt x="141" y="213"/>
                    <a:pt x="146" y="216"/>
                  </a:cubicBezTo>
                  <a:cubicBezTo>
                    <a:pt x="146" y="224"/>
                    <a:pt x="146" y="224"/>
                    <a:pt x="146" y="224"/>
                  </a:cubicBezTo>
                  <a:cubicBezTo>
                    <a:pt x="141" y="227"/>
                    <a:pt x="137" y="233"/>
                    <a:pt x="137" y="239"/>
                  </a:cubicBezTo>
                  <a:cubicBezTo>
                    <a:pt x="137" y="245"/>
                    <a:pt x="141" y="251"/>
                    <a:pt x="146" y="254"/>
                  </a:cubicBezTo>
                  <a:cubicBezTo>
                    <a:pt x="146" y="261"/>
                    <a:pt x="146" y="261"/>
                    <a:pt x="146" y="261"/>
                  </a:cubicBezTo>
                  <a:cubicBezTo>
                    <a:pt x="142" y="264"/>
                    <a:pt x="139" y="270"/>
                    <a:pt x="139" y="276"/>
                  </a:cubicBezTo>
                  <a:cubicBezTo>
                    <a:pt x="139" y="282"/>
                    <a:pt x="142" y="287"/>
                    <a:pt x="146" y="291"/>
                  </a:cubicBezTo>
                  <a:cubicBezTo>
                    <a:pt x="146" y="324"/>
                    <a:pt x="146" y="324"/>
                    <a:pt x="146" y="324"/>
                  </a:cubicBezTo>
                  <a:cubicBezTo>
                    <a:pt x="146" y="338"/>
                    <a:pt x="156" y="349"/>
                    <a:pt x="167" y="349"/>
                  </a:cubicBezTo>
                  <a:cubicBezTo>
                    <a:pt x="178" y="349"/>
                    <a:pt x="187" y="338"/>
                    <a:pt x="187" y="324"/>
                  </a:cubicBezTo>
                  <a:cubicBezTo>
                    <a:pt x="187" y="294"/>
                    <a:pt x="187" y="294"/>
                    <a:pt x="187" y="294"/>
                  </a:cubicBezTo>
                  <a:cubicBezTo>
                    <a:pt x="207" y="294"/>
                    <a:pt x="207" y="294"/>
                    <a:pt x="207" y="294"/>
                  </a:cubicBezTo>
                  <a:cubicBezTo>
                    <a:pt x="217" y="294"/>
                    <a:pt x="226" y="286"/>
                    <a:pt x="226" y="276"/>
                  </a:cubicBezTo>
                  <a:cubicBezTo>
                    <a:pt x="226" y="266"/>
                    <a:pt x="217" y="257"/>
                    <a:pt x="207" y="257"/>
                  </a:cubicBezTo>
                  <a:cubicBezTo>
                    <a:pt x="187" y="257"/>
                    <a:pt x="187" y="257"/>
                    <a:pt x="187" y="257"/>
                  </a:cubicBezTo>
                  <a:cubicBezTo>
                    <a:pt x="187" y="257"/>
                    <a:pt x="187" y="257"/>
                    <a:pt x="187" y="257"/>
                  </a:cubicBezTo>
                  <a:cubicBezTo>
                    <a:pt x="217" y="257"/>
                    <a:pt x="217" y="257"/>
                    <a:pt x="217" y="257"/>
                  </a:cubicBezTo>
                  <a:cubicBezTo>
                    <a:pt x="229" y="257"/>
                    <a:pt x="239" y="249"/>
                    <a:pt x="239" y="239"/>
                  </a:cubicBezTo>
                  <a:cubicBezTo>
                    <a:pt x="239" y="229"/>
                    <a:pt x="229" y="221"/>
                    <a:pt x="217" y="221"/>
                  </a:cubicBezTo>
                  <a:cubicBezTo>
                    <a:pt x="187" y="221"/>
                    <a:pt x="187" y="221"/>
                    <a:pt x="187" y="221"/>
                  </a:cubicBezTo>
                  <a:cubicBezTo>
                    <a:pt x="187" y="221"/>
                    <a:pt x="187" y="221"/>
                    <a:pt x="187" y="221"/>
                  </a:cubicBezTo>
                  <a:lnTo>
                    <a:pt x="230" y="221"/>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pPr defTabSz="457200"/>
              <a:endParaRPr lang="en-US" sz="1600" dirty="0">
                <a:solidFill>
                  <a:srgbClr val="2A313D"/>
                </a:solidFill>
              </a:endParaRPr>
            </a:p>
          </p:txBody>
        </p:sp>
      </p:grpSp>
      <p:grpSp>
        <p:nvGrpSpPr>
          <p:cNvPr id="25" name="Group 24"/>
          <p:cNvGrpSpPr/>
          <p:nvPr/>
        </p:nvGrpSpPr>
        <p:grpSpPr>
          <a:xfrm>
            <a:off x="6019800" y="1486472"/>
            <a:ext cx="2438400" cy="2289442"/>
            <a:chOff x="6019800" y="1013730"/>
            <a:chExt cx="2438400" cy="2468340"/>
          </a:xfrm>
        </p:grpSpPr>
        <p:sp>
          <p:nvSpPr>
            <p:cNvPr id="17" name="Rectangle 16"/>
            <p:cNvSpPr>
              <a:spLocks noChangeAspect="1"/>
            </p:cNvSpPr>
            <p:nvPr/>
          </p:nvSpPr>
          <p:spPr bwMode="auto">
            <a:xfrm>
              <a:off x="6019800" y="1013730"/>
              <a:ext cx="2438400" cy="2468340"/>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457200"/>
              <a:r>
                <a:rPr lang="en-US" sz="2000" dirty="0">
                  <a:solidFill>
                    <a:prstClr val="white"/>
                  </a:solidFill>
                </a:rPr>
                <a:t>Rapid Bandwidth Delivery</a:t>
              </a:r>
            </a:p>
          </p:txBody>
        </p:sp>
        <p:pic>
          <p:nvPicPr>
            <p:cNvPr id="23" name="Picture 48" descr="C:\Users\sakuu\Documents\Ballmer MGX 2011\Tile Icons\Calendar Engineerin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black">
            <a:xfrm>
              <a:off x="6711195" y="1470158"/>
              <a:ext cx="1061205" cy="112064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3352800" y="1486472"/>
            <a:ext cx="2438400" cy="2289441"/>
            <a:chOff x="3352800" y="1009748"/>
            <a:chExt cx="2438400" cy="2472321"/>
          </a:xfrm>
        </p:grpSpPr>
        <p:sp>
          <p:nvSpPr>
            <p:cNvPr id="11" name="Rectangle 10"/>
            <p:cNvSpPr>
              <a:spLocks noChangeAspect="1"/>
            </p:cNvSpPr>
            <p:nvPr/>
          </p:nvSpPr>
          <p:spPr bwMode="auto">
            <a:xfrm>
              <a:off x="3352800" y="1009748"/>
              <a:ext cx="2438400" cy="247232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b" anchorCtr="0" compatLnSpc="1">
              <a:prstTxWarp prst="textNoShape">
                <a:avLst/>
              </a:prstTxWarp>
            </a:bodyPr>
            <a:lstStyle/>
            <a:p>
              <a:pPr algn="ctr" defTabSz="457200"/>
              <a:r>
                <a:rPr lang="en-US" sz="2000" dirty="0">
                  <a:solidFill>
                    <a:prstClr val="white"/>
                  </a:solidFill>
                </a:rPr>
                <a:t>Low Latency</a:t>
              </a:r>
            </a:p>
          </p:txBody>
        </p:sp>
        <p:sp>
          <p:nvSpPr>
            <p:cNvPr id="24" name="Freeform 83"/>
            <p:cNvSpPr>
              <a:spLocks noEditPoints="1"/>
            </p:cNvSpPr>
            <p:nvPr/>
          </p:nvSpPr>
          <p:spPr bwMode="black">
            <a:xfrm>
              <a:off x="4030615" y="1598442"/>
              <a:ext cx="1082769" cy="1143000"/>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2" tIns="41151" rIns="82302" bIns="41151" numCol="1" anchor="t" anchorCtr="0" compatLnSpc="1">
              <a:prstTxWarp prst="textNoShape">
                <a:avLst/>
              </a:prstTxWarp>
            </a:bodyPr>
            <a:lstStyle/>
            <a:p>
              <a:pPr defTabSz="457200"/>
              <a:endParaRPr lang="en-US" sz="1600" dirty="0">
                <a:solidFill>
                  <a:srgbClr val="2A313D"/>
                </a:solidFill>
              </a:endParaRPr>
            </a:p>
          </p:txBody>
        </p:sp>
      </p:grpSp>
      <p:sp>
        <p:nvSpPr>
          <p:cNvPr id="5" name="Content Placeholder 4"/>
          <p:cNvSpPr>
            <a:spLocks noGrp="1"/>
          </p:cNvSpPr>
          <p:nvPr>
            <p:ph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a:t>A Perspective on Core Network requirements for Cloud</a:t>
            </a:r>
            <a:endParaRPr lang="en-US" i="1" dirty="0"/>
          </a:p>
        </p:txBody>
      </p:sp>
    </p:spTree>
    <p:extLst>
      <p:ext uri="{BB962C8B-B14F-4D97-AF65-F5344CB8AC3E}">
        <p14:creationId xmlns:p14="http://schemas.microsoft.com/office/powerpoint/2010/main" val="7952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decel="100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ppt_x"/>
                                          </p:val>
                                        </p:tav>
                                        <p:tav tm="100000">
                                          <p:val>
                                            <p:strVal val="#ppt_x"/>
                                          </p:val>
                                        </p:tav>
                                      </p:tavLst>
                                    </p:anim>
                                    <p:anim calcmode="lin" valueType="num">
                                      <p:cBhvr additive="base">
                                        <p:cTn id="2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decel="10000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DC WAN Networking Challenges</a:t>
            </a:r>
          </a:p>
        </p:txBody>
      </p:sp>
      <p:grpSp>
        <p:nvGrpSpPr>
          <p:cNvPr id="6" name="Group 5"/>
          <p:cNvGrpSpPr/>
          <p:nvPr/>
        </p:nvGrpSpPr>
        <p:grpSpPr>
          <a:xfrm>
            <a:off x="483688" y="5762627"/>
            <a:ext cx="8471605" cy="619787"/>
            <a:chOff x="483688" y="5762627"/>
            <a:chExt cx="8471605" cy="619787"/>
          </a:xfrm>
        </p:grpSpPr>
        <p:sp>
          <p:nvSpPr>
            <p:cNvPr id="7" name="Rectangle 6"/>
            <p:cNvSpPr/>
            <p:nvPr/>
          </p:nvSpPr>
          <p:spPr>
            <a:xfrm>
              <a:off x="483688" y="5896127"/>
              <a:ext cx="8471605" cy="486287"/>
            </a:xfrm>
            <a:prstGeom prst="rect">
              <a:avLst/>
            </a:prstGeom>
          </p:spPr>
          <p:txBody>
            <a:bodyPr wrap="square">
              <a:spAutoFit/>
            </a:bodyPr>
            <a:lstStyle/>
            <a:p>
              <a:pPr algn="ctr" defTabSz="457200">
                <a:lnSpc>
                  <a:spcPct val="80000"/>
                </a:lnSpc>
              </a:pPr>
              <a:r>
                <a:rPr lang="en-US" sz="3200" b="1" dirty="0">
                  <a:solidFill>
                    <a:srgbClr val="0070C0"/>
                  </a:solidFill>
                </a:rPr>
                <a:t>Scalability          Convergence           Automation</a:t>
              </a:r>
              <a:endParaRPr lang="en-US" sz="3200" b="1" dirty="0">
                <a:solidFill>
                  <a:srgbClr val="2A313D"/>
                </a:solidFill>
              </a:endParaRPr>
            </a:p>
          </p:txBody>
        </p:sp>
        <p:sp>
          <p:nvSpPr>
            <p:cNvPr id="8" name="Chevron 7"/>
            <p:cNvSpPr/>
            <p:nvPr/>
          </p:nvSpPr>
          <p:spPr>
            <a:xfrm rot="5400000">
              <a:off x="1606858" y="5751095"/>
              <a:ext cx="132734" cy="155798"/>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0070C0"/>
                </a:solidFill>
              </a:endParaRPr>
            </a:p>
          </p:txBody>
        </p:sp>
        <p:sp>
          <p:nvSpPr>
            <p:cNvPr id="9" name="Chevron 8"/>
            <p:cNvSpPr/>
            <p:nvPr/>
          </p:nvSpPr>
          <p:spPr>
            <a:xfrm rot="5400000">
              <a:off x="4433632" y="5784741"/>
              <a:ext cx="132734" cy="155798"/>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0070C0"/>
                </a:solidFill>
              </a:endParaRPr>
            </a:p>
          </p:txBody>
        </p:sp>
        <p:sp>
          <p:nvSpPr>
            <p:cNvPr id="10" name="Chevron 9"/>
            <p:cNvSpPr/>
            <p:nvPr/>
          </p:nvSpPr>
          <p:spPr>
            <a:xfrm rot="5400000">
              <a:off x="7614358" y="5818387"/>
              <a:ext cx="132734" cy="155798"/>
            </a:xfrm>
            <a:prstGeom prst="chevron">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srgbClr val="0070C0"/>
                </a:solidFill>
              </a:endParaRPr>
            </a:p>
          </p:txBody>
        </p:sp>
      </p:grpSp>
      <p:grpSp>
        <p:nvGrpSpPr>
          <p:cNvPr id="11" name="Group 10"/>
          <p:cNvGrpSpPr/>
          <p:nvPr/>
        </p:nvGrpSpPr>
        <p:grpSpPr>
          <a:xfrm>
            <a:off x="1682885" y="1274441"/>
            <a:ext cx="7530165" cy="1201694"/>
            <a:chOff x="1751125" y="1274441"/>
            <a:chExt cx="7530165" cy="1201694"/>
          </a:xfrm>
        </p:grpSpPr>
        <p:grpSp>
          <p:nvGrpSpPr>
            <p:cNvPr id="12" name="Group 11"/>
            <p:cNvGrpSpPr/>
            <p:nvPr/>
          </p:nvGrpSpPr>
          <p:grpSpPr>
            <a:xfrm>
              <a:off x="3355270" y="1274441"/>
              <a:ext cx="5926020" cy="1201694"/>
              <a:chOff x="1737747" y="1132498"/>
              <a:chExt cx="5926020" cy="1201694"/>
            </a:xfrm>
          </p:grpSpPr>
          <p:sp>
            <p:nvSpPr>
              <p:cNvPr id="14" name="TextBox 13"/>
              <p:cNvSpPr txBox="1"/>
              <p:nvPr/>
            </p:nvSpPr>
            <p:spPr>
              <a:xfrm>
                <a:off x="1737747" y="1132498"/>
                <a:ext cx="4278684" cy="584775"/>
              </a:xfrm>
              <a:prstGeom prst="rect">
                <a:avLst/>
              </a:prstGeom>
              <a:solidFill>
                <a:schemeClr val="bg1">
                  <a:lumMod val="95000"/>
                </a:schemeClr>
              </a:solidFill>
            </p:spPr>
            <p:txBody>
              <a:bodyPr wrap="square" rtlCol="0">
                <a:spAutoFit/>
              </a:bodyPr>
              <a:lstStyle/>
              <a:p>
                <a:pPr defTabSz="457200"/>
                <a:r>
                  <a:rPr lang="en-US" sz="3200" b="1" dirty="0">
                    <a:solidFill>
                      <a:srgbClr val="2A313D"/>
                    </a:solidFill>
                  </a:rPr>
                  <a:t>Traffic Evolution</a:t>
                </a:r>
              </a:p>
            </p:txBody>
          </p:sp>
          <p:sp>
            <p:nvSpPr>
              <p:cNvPr id="15" name="TextBox 14"/>
              <p:cNvSpPr txBox="1"/>
              <p:nvPr/>
            </p:nvSpPr>
            <p:spPr>
              <a:xfrm>
                <a:off x="1841852" y="1626306"/>
                <a:ext cx="5821915" cy="707886"/>
              </a:xfrm>
              <a:prstGeom prst="rect">
                <a:avLst/>
              </a:prstGeom>
              <a:noFill/>
            </p:spPr>
            <p:txBody>
              <a:bodyPr wrap="none" rtlCol="0">
                <a:spAutoFit/>
              </a:bodyPr>
              <a:lstStyle/>
              <a:p>
                <a:pPr defTabSz="457200"/>
                <a:r>
                  <a:rPr lang="en-US" sz="2000" dirty="0">
                    <a:solidFill>
                      <a:srgbClr val="2A313D"/>
                    </a:solidFill>
                  </a:rPr>
                  <a:t>Cloud. Big Data. Big Science.</a:t>
                </a:r>
              </a:p>
              <a:p>
                <a:pPr defTabSz="457200"/>
                <a:r>
                  <a:rPr lang="en-US" sz="2000" dirty="0">
                    <a:solidFill>
                      <a:srgbClr val="2A313D"/>
                    </a:solidFill>
                  </a:rPr>
                  <a:t>High bandwidth flows, </a:t>
                </a:r>
                <a:r>
                  <a:rPr lang="en-US" sz="2000" dirty="0" err="1">
                    <a:solidFill>
                      <a:srgbClr val="2A313D"/>
                    </a:solidFill>
                  </a:rPr>
                  <a:t>dynamicism</a:t>
                </a:r>
                <a:r>
                  <a:rPr lang="en-US" sz="2000" dirty="0">
                    <a:solidFill>
                      <a:srgbClr val="2A313D"/>
                    </a:solidFill>
                  </a:rPr>
                  <a:t>, transience, churn.</a:t>
                </a:r>
              </a:p>
            </p:txBody>
          </p:sp>
        </p:grpSp>
        <p:pic>
          <p:nvPicPr>
            <p:cNvPr id="13" name="Picture 4" descr="http://static4.businessinsider.com/image/507eba0cecad04cd7400002b-900/here-is-a-view-inside-the-douglas-county-georgia-data-center-the-colorful-pipes-sent-and-receive-water-for-cooling-the-facility-bikes-are-the-preferred-method-of-transportation-inside-the-massive-cen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1125" y="1274441"/>
              <a:ext cx="1604146" cy="112822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grpSp>
        <p:nvGrpSpPr>
          <p:cNvPr id="16" name="Group 15"/>
          <p:cNvGrpSpPr/>
          <p:nvPr/>
        </p:nvGrpSpPr>
        <p:grpSpPr>
          <a:xfrm>
            <a:off x="2723535" y="4242310"/>
            <a:ext cx="6231758" cy="1508997"/>
            <a:chOff x="2723535" y="4242310"/>
            <a:chExt cx="6231758" cy="1508997"/>
          </a:xfrm>
        </p:grpSpPr>
        <p:grpSp>
          <p:nvGrpSpPr>
            <p:cNvPr id="17" name="Group 16"/>
            <p:cNvGrpSpPr/>
            <p:nvPr/>
          </p:nvGrpSpPr>
          <p:grpSpPr>
            <a:xfrm>
              <a:off x="4452112" y="4242310"/>
              <a:ext cx="4503181" cy="1508997"/>
              <a:chOff x="1737746" y="2510945"/>
              <a:chExt cx="4503181" cy="1508997"/>
            </a:xfrm>
          </p:grpSpPr>
          <p:sp>
            <p:nvSpPr>
              <p:cNvPr id="19" name="TextBox 18"/>
              <p:cNvSpPr txBox="1"/>
              <p:nvPr/>
            </p:nvSpPr>
            <p:spPr>
              <a:xfrm>
                <a:off x="1737746" y="2510945"/>
                <a:ext cx="4503181" cy="584775"/>
              </a:xfrm>
              <a:prstGeom prst="rect">
                <a:avLst/>
              </a:prstGeom>
              <a:solidFill>
                <a:schemeClr val="bg1">
                  <a:lumMod val="95000"/>
                </a:schemeClr>
              </a:solidFill>
            </p:spPr>
            <p:txBody>
              <a:bodyPr wrap="square" rtlCol="0">
                <a:spAutoFit/>
              </a:bodyPr>
              <a:lstStyle/>
              <a:p>
                <a:pPr defTabSz="457200"/>
                <a:r>
                  <a:rPr lang="en-US" sz="3200" b="1" dirty="0">
                    <a:solidFill>
                      <a:srgbClr val="2A313D"/>
                    </a:solidFill>
                  </a:rPr>
                  <a:t>Speed &amp; Efficiency</a:t>
                </a:r>
              </a:p>
            </p:txBody>
          </p:sp>
          <p:sp>
            <p:nvSpPr>
              <p:cNvPr id="20" name="TextBox 19"/>
              <p:cNvSpPr txBox="1"/>
              <p:nvPr/>
            </p:nvSpPr>
            <p:spPr>
              <a:xfrm>
                <a:off x="1812356" y="3004279"/>
                <a:ext cx="3086551" cy="1015663"/>
              </a:xfrm>
              <a:prstGeom prst="rect">
                <a:avLst/>
              </a:prstGeom>
              <a:noFill/>
            </p:spPr>
            <p:txBody>
              <a:bodyPr wrap="none" rtlCol="0">
                <a:spAutoFit/>
              </a:bodyPr>
              <a:lstStyle/>
              <a:p>
                <a:pPr defTabSz="457200"/>
                <a:r>
                  <a:rPr lang="en-US" sz="2000" dirty="0">
                    <a:solidFill>
                      <a:srgbClr val="2A313D"/>
                    </a:solidFill>
                  </a:rPr>
                  <a:t>Instant demand fulfillment. </a:t>
                </a:r>
              </a:p>
              <a:p>
                <a:pPr defTabSz="457200"/>
                <a:r>
                  <a:rPr lang="en-US" sz="2000" dirty="0">
                    <a:solidFill>
                      <a:srgbClr val="2A313D"/>
                    </a:solidFill>
                  </a:rPr>
                  <a:t>Programmable control.</a:t>
                </a:r>
              </a:p>
              <a:p>
                <a:pPr defTabSz="457200"/>
                <a:r>
                  <a:rPr lang="en-US" sz="2000" dirty="0">
                    <a:solidFill>
                      <a:srgbClr val="2A313D"/>
                    </a:solidFill>
                  </a:rPr>
                  <a:t>Efficient resource utilization</a:t>
                </a:r>
              </a:p>
            </p:txBody>
          </p:sp>
        </p:grpSp>
        <p:pic>
          <p:nvPicPr>
            <p:cNvPr id="18" name="Picture 6" descr="C:\Users\pmahajan\AppData\Local\Microsoft\Windows\Temporary Internet Files\Content.IE5\2LTN90NM\MP9004002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3535" y="4242311"/>
              <a:ext cx="1698565" cy="1121318"/>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296479" y="2729610"/>
            <a:ext cx="6049667" cy="1224115"/>
            <a:chOff x="296479" y="2729610"/>
            <a:chExt cx="6049667" cy="1224115"/>
          </a:xfrm>
        </p:grpSpPr>
        <p:grpSp>
          <p:nvGrpSpPr>
            <p:cNvPr id="22" name="Group 21"/>
            <p:cNvGrpSpPr/>
            <p:nvPr/>
          </p:nvGrpSpPr>
          <p:grpSpPr>
            <a:xfrm>
              <a:off x="296479" y="2729610"/>
              <a:ext cx="4278686" cy="1214283"/>
              <a:chOff x="1698419" y="3905719"/>
              <a:chExt cx="4278686" cy="1214283"/>
            </a:xfrm>
          </p:grpSpPr>
          <p:sp>
            <p:nvSpPr>
              <p:cNvPr id="24" name="TextBox 23"/>
              <p:cNvSpPr txBox="1"/>
              <p:nvPr/>
            </p:nvSpPr>
            <p:spPr>
              <a:xfrm>
                <a:off x="1698419" y="3905719"/>
                <a:ext cx="4278686" cy="584775"/>
              </a:xfrm>
              <a:prstGeom prst="rect">
                <a:avLst/>
              </a:prstGeom>
              <a:solidFill>
                <a:schemeClr val="bg1">
                  <a:lumMod val="95000"/>
                </a:schemeClr>
              </a:solidFill>
            </p:spPr>
            <p:txBody>
              <a:bodyPr wrap="square" rtlCol="0">
                <a:spAutoFit/>
              </a:bodyPr>
              <a:lstStyle/>
              <a:p>
                <a:pPr algn="r" defTabSz="457200"/>
                <a:r>
                  <a:rPr lang="en-US" sz="3200" b="1" dirty="0">
                    <a:solidFill>
                      <a:srgbClr val="2A313D"/>
                    </a:solidFill>
                  </a:rPr>
                  <a:t>Growing complexity</a:t>
                </a:r>
              </a:p>
            </p:txBody>
          </p:sp>
          <p:sp>
            <p:nvSpPr>
              <p:cNvPr id="25" name="TextBox 24"/>
              <p:cNvSpPr txBox="1"/>
              <p:nvPr/>
            </p:nvSpPr>
            <p:spPr>
              <a:xfrm>
                <a:off x="2810092" y="4412116"/>
                <a:ext cx="3155544" cy="707886"/>
              </a:xfrm>
              <a:prstGeom prst="rect">
                <a:avLst/>
              </a:prstGeom>
              <a:noFill/>
            </p:spPr>
            <p:txBody>
              <a:bodyPr wrap="none" rtlCol="0">
                <a:spAutoFit/>
              </a:bodyPr>
              <a:lstStyle/>
              <a:p>
                <a:pPr algn="r" defTabSz="457200"/>
                <a:r>
                  <a:rPr lang="en-US" sz="2000" dirty="0">
                    <a:solidFill>
                      <a:srgbClr val="2A313D"/>
                    </a:solidFill>
                  </a:rPr>
                  <a:t>Racks, fibers, power, space.</a:t>
                </a:r>
              </a:p>
              <a:p>
                <a:pPr algn="r" defTabSz="457200"/>
                <a:r>
                  <a:rPr lang="en-US" sz="2000" dirty="0">
                    <a:solidFill>
                      <a:srgbClr val="2A313D"/>
                    </a:solidFill>
                  </a:rPr>
                  <a:t>Planning, operations, teams.</a:t>
                </a:r>
              </a:p>
            </p:txBody>
          </p:sp>
        </p:grpSp>
        <p:pic>
          <p:nvPicPr>
            <p:cNvPr id="23" name="Picture 12" descr="http://media.bestofmicro.com/data-center-disasters,V-Z-358847-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696" y="2729776"/>
              <a:ext cx="1782450" cy="1223949"/>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73806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3831289"/>
              </p:ext>
            </p:extLst>
          </p:nvPr>
        </p:nvGraphicFramePr>
        <p:xfrm>
          <a:off x="304799" y="1146412"/>
          <a:ext cx="8730019" cy="5322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The Evolving Optical Core</a:t>
            </a:r>
          </a:p>
        </p:txBody>
      </p:sp>
    </p:spTree>
    <p:extLst>
      <p:ext uri="{BB962C8B-B14F-4D97-AF65-F5344CB8AC3E}">
        <p14:creationId xmlns:p14="http://schemas.microsoft.com/office/powerpoint/2010/main" val="2562879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Scaling Capacity &amp; Interfaces</a:t>
            </a:r>
            <a:endParaRPr lang="en-US" dirty="0">
              <a:solidFill>
                <a:srgbClr val="FFC000"/>
              </a:solidFill>
            </a:endParaRPr>
          </a:p>
        </p:txBody>
      </p:sp>
      <p:grpSp>
        <p:nvGrpSpPr>
          <p:cNvPr id="12" name="Group 11"/>
          <p:cNvGrpSpPr/>
          <p:nvPr/>
        </p:nvGrpSpPr>
        <p:grpSpPr>
          <a:xfrm>
            <a:off x="2356345" y="1446440"/>
            <a:ext cx="6770293" cy="1825407"/>
            <a:chOff x="2324957" y="4344360"/>
            <a:chExt cx="6770293" cy="1825407"/>
          </a:xfrm>
        </p:grpSpPr>
        <p:grpSp>
          <p:nvGrpSpPr>
            <p:cNvPr id="6" name="Group 5"/>
            <p:cNvGrpSpPr/>
            <p:nvPr/>
          </p:nvGrpSpPr>
          <p:grpSpPr>
            <a:xfrm>
              <a:off x="2324957" y="4344360"/>
              <a:ext cx="6770293" cy="1825407"/>
              <a:chOff x="2033678" y="4344360"/>
              <a:chExt cx="6945171" cy="1825407"/>
            </a:xfrm>
          </p:grpSpPr>
          <p:sp>
            <p:nvSpPr>
              <p:cNvPr id="131" name="Rectangle 130"/>
              <p:cNvSpPr/>
              <p:nvPr/>
            </p:nvSpPr>
            <p:spPr>
              <a:xfrm>
                <a:off x="2049816" y="4344360"/>
                <a:ext cx="6929033" cy="181537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0" name="TextBox 39"/>
              <p:cNvSpPr txBox="1"/>
              <p:nvPr/>
            </p:nvSpPr>
            <p:spPr>
              <a:xfrm>
                <a:off x="2033678" y="4358809"/>
                <a:ext cx="4399584" cy="461665"/>
              </a:xfrm>
              <a:prstGeom prst="rect">
                <a:avLst/>
              </a:prstGeom>
              <a:noFill/>
            </p:spPr>
            <p:txBody>
              <a:bodyPr wrap="none" rtlCol="0">
                <a:spAutoFit/>
              </a:bodyPr>
              <a:lstStyle/>
              <a:p>
                <a:pPr defTabSz="457200"/>
                <a:r>
                  <a:rPr lang="en-US" sz="2400" b="1" dirty="0">
                    <a:solidFill>
                      <a:srgbClr val="0070C0"/>
                    </a:solidFill>
                  </a:rPr>
                  <a:t>Ethernet interconnect dominant</a:t>
                </a:r>
              </a:p>
            </p:txBody>
          </p:sp>
          <p:sp>
            <p:nvSpPr>
              <p:cNvPr id="170" name="TextBox 169"/>
              <p:cNvSpPr txBox="1"/>
              <p:nvPr/>
            </p:nvSpPr>
            <p:spPr>
              <a:xfrm>
                <a:off x="2119119" y="4692080"/>
                <a:ext cx="4369194" cy="1200329"/>
              </a:xfrm>
              <a:prstGeom prst="rect">
                <a:avLst/>
              </a:prstGeom>
              <a:noFill/>
            </p:spPr>
            <p:txBody>
              <a:bodyPr wrap="none" rtlCol="0">
                <a:spAutoFit/>
              </a:bodyPr>
              <a:lstStyle/>
              <a:p>
                <a:pPr defTabSz="457200"/>
                <a:r>
                  <a:rPr lang="en-US" dirty="0">
                    <a:solidFill>
                      <a:srgbClr val="2A313D"/>
                    </a:solidFill>
                  </a:rPr>
                  <a:t>DC-DC Interconnect needs vary</a:t>
                </a:r>
              </a:p>
              <a:p>
                <a:pPr defTabSz="457200"/>
                <a:r>
                  <a:rPr lang="en-US" dirty="0">
                    <a:solidFill>
                      <a:srgbClr val="2A313D"/>
                    </a:solidFill>
                  </a:rPr>
                  <a:t>N x 10, 40, 100GbE demands commonplace</a:t>
                </a:r>
              </a:p>
              <a:p>
                <a:pPr defTabSz="457200"/>
                <a:r>
                  <a:rPr lang="en-US" dirty="0">
                    <a:solidFill>
                      <a:srgbClr val="2A313D"/>
                    </a:solidFill>
                  </a:rPr>
                  <a:t>400GbE standardization in progress</a:t>
                </a:r>
              </a:p>
              <a:p>
                <a:pPr defTabSz="457200"/>
                <a:r>
                  <a:rPr lang="en-US" dirty="0">
                    <a:solidFill>
                      <a:srgbClr val="2A313D"/>
                    </a:solidFill>
                  </a:rPr>
                  <a:t>IEEE 802.3 Report: 1(+) </a:t>
                </a:r>
                <a:r>
                  <a:rPr lang="en-US" dirty="0" err="1">
                    <a:solidFill>
                      <a:srgbClr val="2A313D"/>
                    </a:solidFill>
                  </a:rPr>
                  <a:t>TbE</a:t>
                </a:r>
                <a:r>
                  <a:rPr lang="en-US" dirty="0">
                    <a:solidFill>
                      <a:srgbClr val="2A313D"/>
                    </a:solidFill>
                  </a:rPr>
                  <a:t> by 2020</a:t>
                </a:r>
              </a:p>
            </p:txBody>
          </p:sp>
          <p:sp>
            <p:nvSpPr>
              <p:cNvPr id="132" name="TextBox 131"/>
              <p:cNvSpPr txBox="1"/>
              <p:nvPr/>
            </p:nvSpPr>
            <p:spPr>
              <a:xfrm>
                <a:off x="2119119" y="5800435"/>
                <a:ext cx="3402415" cy="369332"/>
              </a:xfrm>
              <a:prstGeom prst="rect">
                <a:avLst/>
              </a:prstGeom>
              <a:noFill/>
            </p:spPr>
            <p:txBody>
              <a:bodyPr wrap="none" rtlCol="0">
                <a:spAutoFit/>
              </a:bodyPr>
              <a:lstStyle/>
              <a:p>
                <a:pPr defTabSz="457200"/>
                <a:r>
                  <a:rPr lang="en-US" dirty="0">
                    <a:solidFill>
                      <a:srgbClr val="2A313D"/>
                    </a:solidFill>
                  </a:rPr>
                  <a:t>Can platform refresh be avoided?</a:t>
                </a:r>
                <a:endParaRPr lang="en-US" b="1" dirty="0">
                  <a:solidFill>
                    <a:srgbClr val="2A313D"/>
                  </a:solidFill>
                </a:endParaRPr>
              </a:p>
            </p:txBody>
          </p:sp>
        </p:grpSp>
        <p:pic>
          <p:nvPicPr>
            <p:cNvPr id="1026" name="Picture 2" descr="https://encrypted-tbn2.gstatic.com/images?q=tbn:ANd9GcR1DI5lFbpyZIFh5kMJhEXvvqs1YOdkF6jk5v8n6cr94ns_yFx1f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8489" y="4443593"/>
              <a:ext cx="1868440" cy="1246759"/>
            </a:xfrm>
            <a:prstGeom prst="rect">
              <a:avLst/>
            </a:prstGeom>
            <a:noFill/>
            <a:extLst>
              <a:ext uri="{909E8E84-426E-40DD-AFC4-6F175D3DCCD1}">
                <a14:hiddenFill xmlns:a14="http://schemas.microsoft.com/office/drawing/2010/main">
                  <a:solidFill>
                    <a:srgbClr val="FFFFFF"/>
                  </a:solidFill>
                </a14:hiddenFill>
              </a:ext>
            </a:extLst>
          </p:spPr>
        </p:pic>
      </p:grpSp>
      <p:pic>
        <p:nvPicPr>
          <p:cNvPr id="46" name="Picture 8" descr="http://www.dbdump.org/news/images/IEE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147" y="3863717"/>
            <a:ext cx="730554" cy="24379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98" y="1460889"/>
            <a:ext cx="2253844" cy="2297812"/>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2356345" y="3675002"/>
            <a:ext cx="6758987" cy="1713426"/>
            <a:chOff x="2356345" y="3675002"/>
            <a:chExt cx="6758987" cy="1713426"/>
          </a:xfrm>
        </p:grpSpPr>
        <p:grpSp>
          <p:nvGrpSpPr>
            <p:cNvPr id="5" name="Group 4"/>
            <p:cNvGrpSpPr/>
            <p:nvPr/>
          </p:nvGrpSpPr>
          <p:grpSpPr>
            <a:xfrm>
              <a:off x="2356345" y="3675002"/>
              <a:ext cx="6758987" cy="1713426"/>
              <a:chOff x="2336262" y="1179871"/>
              <a:chExt cx="6758987" cy="1542963"/>
            </a:xfrm>
          </p:grpSpPr>
          <p:grpSp>
            <p:nvGrpSpPr>
              <p:cNvPr id="4" name="Group 3"/>
              <p:cNvGrpSpPr/>
              <p:nvPr/>
            </p:nvGrpSpPr>
            <p:grpSpPr>
              <a:xfrm>
                <a:off x="2336262" y="1179871"/>
                <a:ext cx="6758987" cy="1542963"/>
                <a:chOff x="2045110" y="1179871"/>
                <a:chExt cx="6933739" cy="1542963"/>
              </a:xfrm>
            </p:grpSpPr>
            <p:sp>
              <p:nvSpPr>
                <p:cNvPr id="7" name="Rectangle 6"/>
                <p:cNvSpPr/>
                <p:nvPr/>
              </p:nvSpPr>
              <p:spPr>
                <a:xfrm>
                  <a:off x="2049816" y="1179871"/>
                  <a:ext cx="6929033" cy="1542963"/>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1" name="TextBox 10"/>
                <p:cNvSpPr txBox="1"/>
                <p:nvPr/>
              </p:nvSpPr>
              <p:spPr>
                <a:xfrm>
                  <a:off x="2045110" y="1184063"/>
                  <a:ext cx="5337287" cy="461665"/>
                </a:xfrm>
                <a:prstGeom prst="rect">
                  <a:avLst/>
                </a:prstGeom>
                <a:noFill/>
              </p:spPr>
              <p:txBody>
                <a:bodyPr wrap="none" rtlCol="0">
                  <a:spAutoFit/>
                </a:bodyPr>
                <a:lstStyle/>
                <a:p>
                  <a:pPr defTabSz="457200"/>
                  <a:r>
                    <a:rPr lang="en-US" sz="2400" b="1" dirty="0">
                      <a:solidFill>
                        <a:srgbClr val="0070C0"/>
                      </a:solidFill>
                    </a:rPr>
                    <a:t>Super-channels maximize fiber capacity</a:t>
                  </a:r>
                </a:p>
              </p:txBody>
            </p:sp>
            <p:sp>
              <p:nvSpPr>
                <p:cNvPr id="52" name="TextBox 51"/>
                <p:cNvSpPr txBox="1"/>
                <p:nvPr/>
              </p:nvSpPr>
              <p:spPr>
                <a:xfrm>
                  <a:off x="2140936" y="1965254"/>
                  <a:ext cx="3527802" cy="369332"/>
                </a:xfrm>
                <a:prstGeom prst="rect">
                  <a:avLst/>
                </a:prstGeom>
                <a:noFill/>
              </p:spPr>
              <p:txBody>
                <a:bodyPr wrap="none" rtlCol="0">
                  <a:spAutoFit/>
                </a:bodyPr>
                <a:lstStyle/>
                <a:p>
                  <a:pPr defTabSz="457200"/>
                  <a:r>
                    <a:rPr lang="en-US" b="1" dirty="0">
                      <a:solidFill>
                        <a:srgbClr val="2A313D"/>
                      </a:solidFill>
                    </a:rPr>
                    <a:t>Flexible Grid </a:t>
                  </a:r>
                  <a:r>
                    <a:rPr lang="en-US" dirty="0">
                      <a:solidFill>
                        <a:srgbClr val="2A313D"/>
                      </a:solidFill>
                    </a:rPr>
                    <a:t>for spectral efficiency</a:t>
                  </a:r>
                  <a:endParaRPr lang="en-US" b="1" dirty="0">
                    <a:solidFill>
                      <a:srgbClr val="2A313D"/>
                    </a:solidFill>
                  </a:endParaRPr>
                </a:p>
              </p:txBody>
            </p:sp>
            <p:sp>
              <p:nvSpPr>
                <p:cNvPr id="53" name="TextBox 52"/>
                <p:cNvSpPr txBox="1"/>
                <p:nvPr/>
              </p:nvSpPr>
              <p:spPr>
                <a:xfrm>
                  <a:off x="2140936" y="1682269"/>
                  <a:ext cx="3563389" cy="369332"/>
                </a:xfrm>
                <a:prstGeom prst="rect">
                  <a:avLst/>
                </a:prstGeom>
                <a:noFill/>
              </p:spPr>
              <p:txBody>
                <a:bodyPr wrap="none" rtlCol="0">
                  <a:spAutoFit/>
                </a:bodyPr>
                <a:lstStyle/>
                <a:p>
                  <a:pPr defTabSz="457200"/>
                  <a:r>
                    <a:rPr lang="en-US" b="1" dirty="0">
                      <a:solidFill>
                        <a:srgbClr val="2A313D"/>
                      </a:solidFill>
                    </a:rPr>
                    <a:t>FlexCoherent™</a:t>
                  </a:r>
                  <a:r>
                    <a:rPr lang="en-US" dirty="0">
                      <a:solidFill>
                        <a:srgbClr val="2A313D"/>
                      </a:solidFill>
                    </a:rPr>
                    <a:t> for reach / capacity</a:t>
                  </a:r>
                </a:p>
              </p:txBody>
            </p:sp>
          </p:grpSp>
          <p:grpSp>
            <p:nvGrpSpPr>
              <p:cNvPr id="9" name="Group 8"/>
              <p:cNvGrpSpPr/>
              <p:nvPr/>
            </p:nvGrpSpPr>
            <p:grpSpPr>
              <a:xfrm>
                <a:off x="7413777" y="1250649"/>
                <a:ext cx="1618825" cy="1380028"/>
                <a:chOff x="7413777" y="1250649"/>
                <a:chExt cx="1618825" cy="1380028"/>
              </a:xfrm>
            </p:grpSpPr>
            <p:pic>
              <p:nvPicPr>
                <p:cNvPr id="37" name="Picture 2"/>
                <p:cNvPicPr>
                  <a:picLocks noChangeAspect="1" noChangeArrowheads="1"/>
                </p:cNvPicPr>
                <p:nvPr/>
              </p:nvPicPr>
              <p:blipFill>
                <a:blip r:embed="rId6"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8628449" y="1250649"/>
                  <a:ext cx="404153" cy="11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Left-Right Arrow 47"/>
                <p:cNvSpPr/>
                <p:nvPr/>
              </p:nvSpPr>
              <p:spPr>
                <a:xfrm>
                  <a:off x="7805484" y="1780589"/>
                  <a:ext cx="903192" cy="184666"/>
                </a:xfrm>
                <a:prstGeom prst="leftRightArrow">
                  <a:avLst/>
                </a:prstGeom>
                <a:solidFill>
                  <a:srgbClr val="0070C0">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dirty="0">
                    <a:solidFill>
                      <a:prstClr val="white"/>
                    </a:solidFill>
                  </a:endParaRPr>
                </a:p>
              </p:txBody>
            </p:sp>
            <p:pic>
              <p:nvPicPr>
                <p:cNvPr id="49" name="Picture 2"/>
                <p:cNvPicPr>
                  <a:picLocks noChangeAspect="1" noChangeArrowheads="1"/>
                </p:cNvPicPr>
                <p:nvPr/>
              </p:nvPicPr>
              <p:blipFill>
                <a:blip r:embed="rId6" cstate="screen">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7413777" y="1273123"/>
                  <a:ext cx="404153" cy="117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817930" y="2261345"/>
                  <a:ext cx="1200713" cy="369332"/>
                </a:xfrm>
                <a:prstGeom prst="rect">
                  <a:avLst/>
                </a:prstGeom>
                <a:noFill/>
              </p:spPr>
              <p:txBody>
                <a:bodyPr wrap="none" rtlCol="0">
                  <a:spAutoFit/>
                </a:bodyPr>
                <a:lstStyle/>
                <a:p>
                  <a:pPr defTabSz="457200"/>
                  <a:r>
                    <a:rPr lang="en-US" dirty="0">
                      <a:solidFill>
                        <a:srgbClr val="2A313D"/>
                      </a:solidFill>
                    </a:rPr>
                    <a:t>Single card</a:t>
                  </a:r>
                </a:p>
              </p:txBody>
            </p:sp>
            <p:sp>
              <p:nvSpPr>
                <p:cNvPr id="51" name="TextBox 50"/>
                <p:cNvSpPr txBox="1"/>
                <p:nvPr/>
              </p:nvSpPr>
              <p:spPr>
                <a:xfrm>
                  <a:off x="7759279" y="1412994"/>
                  <a:ext cx="880369" cy="338554"/>
                </a:xfrm>
                <a:prstGeom prst="rect">
                  <a:avLst/>
                </a:prstGeom>
                <a:noFill/>
              </p:spPr>
              <p:txBody>
                <a:bodyPr wrap="none" rtlCol="0">
                  <a:spAutoFit/>
                </a:bodyPr>
                <a:lstStyle/>
                <a:p>
                  <a:pPr algn="ctr" defTabSz="457200"/>
                  <a:r>
                    <a:rPr lang="en-US" sz="1600" dirty="0">
                      <a:solidFill>
                        <a:srgbClr val="0070C0"/>
                      </a:solidFill>
                    </a:rPr>
                    <a:t>1T QPSK</a:t>
                  </a:r>
                </a:p>
              </p:txBody>
            </p:sp>
            <p:sp>
              <p:nvSpPr>
                <p:cNvPr id="54" name="TextBox 53"/>
                <p:cNvSpPr txBox="1"/>
                <p:nvPr/>
              </p:nvSpPr>
              <p:spPr>
                <a:xfrm>
                  <a:off x="7736204" y="1907064"/>
                  <a:ext cx="1005403" cy="338554"/>
                </a:xfrm>
                <a:prstGeom prst="rect">
                  <a:avLst/>
                </a:prstGeom>
                <a:noFill/>
              </p:spPr>
              <p:txBody>
                <a:bodyPr wrap="none" rtlCol="0">
                  <a:spAutoFit/>
                </a:bodyPr>
                <a:lstStyle/>
                <a:p>
                  <a:pPr algn="ctr" defTabSz="457200"/>
                  <a:r>
                    <a:rPr lang="en-US" sz="1600" dirty="0">
                      <a:solidFill>
                        <a:srgbClr val="0070C0"/>
                      </a:solidFill>
                    </a:rPr>
                    <a:t>Long-haul</a:t>
                  </a:r>
                </a:p>
              </p:txBody>
            </p:sp>
          </p:grpSp>
        </p:grpSp>
        <p:sp>
          <p:nvSpPr>
            <p:cNvPr id="55" name="TextBox 54"/>
            <p:cNvSpPr txBox="1"/>
            <p:nvPr/>
          </p:nvSpPr>
          <p:spPr>
            <a:xfrm>
              <a:off x="2449756" y="4858490"/>
              <a:ext cx="3634521" cy="369332"/>
            </a:xfrm>
            <a:prstGeom prst="rect">
              <a:avLst/>
            </a:prstGeom>
            <a:noFill/>
          </p:spPr>
          <p:txBody>
            <a:bodyPr wrap="none" rtlCol="0">
              <a:spAutoFit/>
            </a:bodyPr>
            <a:lstStyle/>
            <a:p>
              <a:pPr defTabSz="457200"/>
              <a:r>
                <a:rPr lang="en-US" b="1" dirty="0">
                  <a:solidFill>
                    <a:srgbClr val="2A313D"/>
                  </a:solidFill>
                </a:rPr>
                <a:t>Expanded spectrum </a:t>
              </a:r>
              <a:r>
                <a:rPr lang="en-US" dirty="0">
                  <a:solidFill>
                    <a:srgbClr val="2A313D"/>
                  </a:solidFill>
                </a:rPr>
                <a:t>beyond C-band.</a:t>
              </a:r>
            </a:p>
          </p:txBody>
        </p:sp>
      </p:grpSp>
      <p:sp>
        <p:nvSpPr>
          <p:cNvPr id="29" name="TextBox 28"/>
          <p:cNvSpPr txBox="1"/>
          <p:nvPr/>
        </p:nvSpPr>
        <p:spPr>
          <a:xfrm>
            <a:off x="0" y="5583563"/>
            <a:ext cx="9143999"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457200"/>
            <a:r>
              <a:rPr lang="en-US" sz="2400" b="1" i="1" dirty="0">
                <a:solidFill>
                  <a:prstClr val="white"/>
                </a:solidFill>
              </a:rPr>
              <a:t>Fiber networks evolving to super-channels, whilst inter-DC bandwidth </a:t>
            </a:r>
          </a:p>
          <a:p>
            <a:pPr algn="ctr" defTabSz="457200"/>
            <a:r>
              <a:rPr lang="en-US" sz="2400" b="1" i="1" dirty="0">
                <a:solidFill>
                  <a:prstClr val="white"/>
                </a:solidFill>
              </a:rPr>
              <a:t>will vary &amp; evolve, based on need &amp; economics. </a:t>
            </a:r>
          </a:p>
        </p:txBody>
      </p:sp>
    </p:spTree>
    <p:extLst>
      <p:ext uri="{BB962C8B-B14F-4D97-AF65-F5344CB8AC3E}">
        <p14:creationId xmlns:p14="http://schemas.microsoft.com/office/powerpoint/2010/main" val="685381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000335" y="1775679"/>
            <a:ext cx="1152150" cy="1152149"/>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cxnSp>
        <p:nvCxnSpPr>
          <p:cNvPr id="5" name="Straight Connector 4"/>
          <p:cNvCxnSpPr/>
          <p:nvPr/>
        </p:nvCxnSpPr>
        <p:spPr>
          <a:xfrm>
            <a:off x="1576410" y="1775679"/>
            <a:ext cx="0" cy="115215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00335" y="2351754"/>
            <a:ext cx="1152150" cy="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1000335" y="2274944"/>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6" name="TextBox 45"/>
          <p:cNvSpPr txBox="1"/>
          <p:nvPr/>
        </p:nvSpPr>
        <p:spPr>
          <a:xfrm>
            <a:off x="193830" y="2159729"/>
            <a:ext cx="654346" cy="369332"/>
          </a:xfrm>
          <a:prstGeom prst="rect">
            <a:avLst/>
          </a:prstGeom>
          <a:noFill/>
        </p:spPr>
        <p:txBody>
          <a:bodyPr wrap="none" rtlCol="0">
            <a:spAutoFit/>
          </a:bodyPr>
          <a:lstStyle/>
          <a:p>
            <a:pPr defTabSz="457200"/>
            <a:r>
              <a:rPr lang="en-US" dirty="0">
                <a:solidFill>
                  <a:srgbClr val="2A313D"/>
                </a:solidFill>
              </a:rPr>
              <a:t>BPSK</a:t>
            </a:r>
          </a:p>
        </p:txBody>
      </p:sp>
      <p:sp>
        <p:nvSpPr>
          <p:cNvPr id="50" name="Oval 49"/>
          <p:cNvSpPr/>
          <p:nvPr/>
        </p:nvSpPr>
        <p:spPr>
          <a:xfrm>
            <a:off x="1960460" y="2274944"/>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06" name="TextBox 105"/>
          <p:cNvSpPr txBox="1"/>
          <p:nvPr/>
        </p:nvSpPr>
        <p:spPr>
          <a:xfrm>
            <a:off x="2190890" y="1509383"/>
            <a:ext cx="2217787" cy="369332"/>
          </a:xfrm>
          <a:prstGeom prst="rect">
            <a:avLst/>
          </a:prstGeom>
          <a:noFill/>
        </p:spPr>
        <p:txBody>
          <a:bodyPr wrap="none" rtlCol="0">
            <a:spAutoFit/>
          </a:bodyPr>
          <a:lstStyle/>
          <a:p>
            <a:pPr defTabSz="457200"/>
            <a:r>
              <a:rPr lang="en-US" b="1" u="sng" dirty="0">
                <a:solidFill>
                  <a:srgbClr val="2A313D"/>
                </a:solidFill>
              </a:rPr>
              <a:t>+ Coherent Detection</a:t>
            </a:r>
          </a:p>
        </p:txBody>
      </p:sp>
      <p:sp>
        <p:nvSpPr>
          <p:cNvPr id="152" name="TextBox 151"/>
          <p:cNvSpPr txBox="1"/>
          <p:nvPr/>
        </p:nvSpPr>
        <p:spPr>
          <a:xfrm>
            <a:off x="2421320" y="2159729"/>
            <a:ext cx="1700145" cy="369332"/>
          </a:xfrm>
          <a:prstGeom prst="rect">
            <a:avLst/>
          </a:prstGeom>
          <a:noFill/>
        </p:spPr>
        <p:txBody>
          <a:bodyPr wrap="none" rtlCol="0">
            <a:spAutoFit/>
          </a:bodyPr>
          <a:lstStyle/>
          <a:p>
            <a:pPr defTabSz="457200"/>
            <a:r>
              <a:rPr lang="en-US" dirty="0">
                <a:solidFill>
                  <a:srgbClr val="2A313D"/>
                </a:solidFill>
              </a:rPr>
              <a:t>1 bit per symbol</a:t>
            </a:r>
          </a:p>
        </p:txBody>
      </p:sp>
      <p:sp>
        <p:nvSpPr>
          <p:cNvPr id="66" name="Title 2"/>
          <p:cNvSpPr>
            <a:spLocks noGrp="1"/>
          </p:cNvSpPr>
          <p:nvPr>
            <p:ph type="title"/>
          </p:nvPr>
        </p:nvSpPr>
        <p:spPr>
          <a:xfrm>
            <a:off x="304800" y="59816"/>
            <a:ext cx="8534400" cy="932372"/>
          </a:xfrm>
        </p:spPr>
        <p:txBody>
          <a:bodyPr>
            <a:normAutofit/>
          </a:bodyPr>
          <a:lstStyle/>
          <a:p>
            <a:r>
              <a:rPr lang="en-US" dirty="0"/>
              <a:t>Enhanced Fiber Performance with </a:t>
            </a:r>
            <a:r>
              <a:rPr lang="en-US" dirty="0" err="1"/>
              <a:t>FlexCoherent</a:t>
            </a:r>
            <a:endParaRPr lang="en-US" i="1" dirty="0">
              <a:solidFill>
                <a:schemeClr val="bg2"/>
              </a:solidFill>
            </a:endParaRPr>
          </a:p>
        </p:txBody>
      </p:sp>
      <p:sp>
        <p:nvSpPr>
          <p:cNvPr id="7" name="Oval 6"/>
          <p:cNvSpPr/>
          <p:nvPr/>
        </p:nvSpPr>
        <p:spPr>
          <a:xfrm>
            <a:off x="1000335" y="1775679"/>
            <a:ext cx="1152150" cy="1152150"/>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nvGrpSpPr>
          <p:cNvPr id="2" name="Group 1"/>
          <p:cNvGrpSpPr/>
          <p:nvPr/>
        </p:nvGrpSpPr>
        <p:grpSpPr>
          <a:xfrm>
            <a:off x="193830" y="3236133"/>
            <a:ext cx="4017404" cy="1152150"/>
            <a:chOff x="193830" y="2660900"/>
            <a:chExt cx="4017404" cy="1152150"/>
          </a:xfrm>
        </p:grpSpPr>
        <p:sp>
          <p:nvSpPr>
            <p:cNvPr id="8" name="Oval 7"/>
            <p:cNvSpPr/>
            <p:nvPr/>
          </p:nvSpPr>
          <p:spPr>
            <a:xfrm>
              <a:off x="1000335" y="2660900"/>
              <a:ext cx="1152150" cy="1152149"/>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cxnSp>
          <p:nvCxnSpPr>
            <p:cNvPr id="9" name="Straight Connector 8"/>
            <p:cNvCxnSpPr/>
            <p:nvPr/>
          </p:nvCxnSpPr>
          <p:spPr>
            <a:xfrm>
              <a:off x="1576410" y="2660900"/>
              <a:ext cx="0" cy="115215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00335" y="3236975"/>
              <a:ext cx="1152150" cy="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93830" y="3044950"/>
              <a:ext cx="684803" cy="369332"/>
            </a:xfrm>
            <a:prstGeom prst="rect">
              <a:avLst/>
            </a:prstGeom>
            <a:noFill/>
          </p:spPr>
          <p:txBody>
            <a:bodyPr wrap="none" rtlCol="0">
              <a:spAutoFit/>
            </a:bodyPr>
            <a:lstStyle/>
            <a:p>
              <a:pPr defTabSz="457200"/>
              <a:r>
                <a:rPr lang="en-US" dirty="0">
                  <a:solidFill>
                    <a:srgbClr val="2A313D"/>
                  </a:solidFill>
                </a:rPr>
                <a:t>QPSK</a:t>
              </a:r>
            </a:p>
          </p:txBody>
        </p:sp>
        <p:sp>
          <p:nvSpPr>
            <p:cNvPr id="51" name="Oval 50"/>
            <p:cNvSpPr/>
            <p:nvPr/>
          </p:nvSpPr>
          <p:spPr>
            <a:xfrm>
              <a:off x="1483558" y="2660900"/>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52" name="Oval 51"/>
            <p:cNvSpPr/>
            <p:nvPr/>
          </p:nvSpPr>
          <p:spPr>
            <a:xfrm>
              <a:off x="1483558" y="362102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53" name="Oval 52"/>
            <p:cNvSpPr/>
            <p:nvPr/>
          </p:nvSpPr>
          <p:spPr>
            <a:xfrm>
              <a:off x="1966781" y="3144123"/>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54" name="Oval 53"/>
            <p:cNvSpPr/>
            <p:nvPr/>
          </p:nvSpPr>
          <p:spPr>
            <a:xfrm>
              <a:off x="1000335" y="316016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153" name="TextBox 152"/>
            <p:cNvSpPr txBox="1"/>
            <p:nvPr/>
          </p:nvSpPr>
          <p:spPr>
            <a:xfrm>
              <a:off x="2421320" y="3044950"/>
              <a:ext cx="1789914" cy="369332"/>
            </a:xfrm>
            <a:prstGeom prst="rect">
              <a:avLst/>
            </a:prstGeom>
            <a:noFill/>
          </p:spPr>
          <p:txBody>
            <a:bodyPr wrap="none" rtlCol="0">
              <a:spAutoFit/>
            </a:bodyPr>
            <a:lstStyle/>
            <a:p>
              <a:pPr defTabSz="457200"/>
              <a:r>
                <a:rPr lang="en-US" dirty="0">
                  <a:solidFill>
                    <a:srgbClr val="2A313D"/>
                  </a:solidFill>
                </a:rPr>
                <a:t>2 bits per symbol</a:t>
              </a:r>
            </a:p>
          </p:txBody>
        </p:sp>
        <p:sp>
          <p:nvSpPr>
            <p:cNvPr id="67" name="Oval 66"/>
            <p:cNvSpPr/>
            <p:nvPr/>
          </p:nvSpPr>
          <p:spPr>
            <a:xfrm>
              <a:off x="1000335" y="2660900"/>
              <a:ext cx="1152150" cy="1152150"/>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grpSp>
        <p:nvGrpSpPr>
          <p:cNvPr id="14" name="Group 13"/>
          <p:cNvGrpSpPr/>
          <p:nvPr/>
        </p:nvGrpSpPr>
        <p:grpSpPr>
          <a:xfrm>
            <a:off x="95920" y="4704302"/>
            <a:ext cx="4025545" cy="1152150"/>
            <a:chOff x="95920" y="5195630"/>
            <a:chExt cx="4025545" cy="1152150"/>
          </a:xfrm>
        </p:grpSpPr>
        <p:sp>
          <p:nvSpPr>
            <p:cNvPr id="15" name="Oval 14"/>
            <p:cNvSpPr/>
            <p:nvPr/>
          </p:nvSpPr>
          <p:spPr>
            <a:xfrm>
              <a:off x="1000335" y="5195630"/>
              <a:ext cx="1152150" cy="1152149"/>
            </a:xfrm>
            <a:prstGeom prst="ellips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cxnSp>
          <p:nvCxnSpPr>
            <p:cNvPr id="16" name="Straight Connector 15"/>
            <p:cNvCxnSpPr/>
            <p:nvPr/>
          </p:nvCxnSpPr>
          <p:spPr>
            <a:xfrm>
              <a:off x="1576410" y="5195630"/>
              <a:ext cx="0" cy="115215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000335" y="5771705"/>
              <a:ext cx="1152150" cy="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95920" y="5579680"/>
              <a:ext cx="904415" cy="369332"/>
            </a:xfrm>
            <a:prstGeom prst="rect">
              <a:avLst/>
            </a:prstGeom>
            <a:noFill/>
          </p:spPr>
          <p:txBody>
            <a:bodyPr wrap="none" rtlCol="0">
              <a:spAutoFit/>
            </a:bodyPr>
            <a:lstStyle/>
            <a:p>
              <a:pPr defTabSz="457200"/>
              <a:r>
                <a:rPr lang="en-US" dirty="0">
                  <a:solidFill>
                    <a:srgbClr val="2A313D"/>
                  </a:solidFill>
                </a:rPr>
                <a:t>16QAM</a:t>
              </a:r>
            </a:p>
          </p:txBody>
        </p:sp>
        <p:grpSp>
          <p:nvGrpSpPr>
            <p:cNvPr id="160" name="Group 159"/>
            <p:cNvGrpSpPr/>
            <p:nvPr/>
          </p:nvGrpSpPr>
          <p:grpSpPr>
            <a:xfrm>
              <a:off x="1077145" y="5310845"/>
              <a:ext cx="998530" cy="921720"/>
              <a:chOff x="1077145" y="5310845"/>
              <a:chExt cx="998530" cy="921720"/>
            </a:xfrm>
          </p:grpSpPr>
          <p:sp>
            <p:nvSpPr>
              <p:cNvPr id="30" name="Oval 29"/>
              <p:cNvSpPr/>
              <p:nvPr/>
            </p:nvSpPr>
            <p:spPr>
              <a:xfrm>
                <a:off x="1307575" y="5541274"/>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1" name="Oval 30"/>
              <p:cNvSpPr/>
              <p:nvPr/>
            </p:nvSpPr>
            <p:spPr>
              <a:xfrm>
                <a:off x="1077145" y="554127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2" name="Oval 31"/>
              <p:cNvSpPr/>
              <p:nvPr/>
            </p:nvSpPr>
            <p:spPr>
              <a:xfrm>
                <a:off x="1384385" y="531084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4" name="Oval 33"/>
              <p:cNvSpPr/>
              <p:nvPr/>
            </p:nvSpPr>
            <p:spPr>
              <a:xfrm>
                <a:off x="1883650" y="5541274"/>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5" name="Oval 34"/>
              <p:cNvSpPr/>
              <p:nvPr/>
            </p:nvSpPr>
            <p:spPr>
              <a:xfrm>
                <a:off x="1653220" y="554127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6" name="Oval 35"/>
              <p:cNvSpPr/>
              <p:nvPr/>
            </p:nvSpPr>
            <p:spPr>
              <a:xfrm>
                <a:off x="1806839" y="531084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7" name="Oval 36"/>
              <p:cNvSpPr/>
              <p:nvPr/>
            </p:nvSpPr>
            <p:spPr>
              <a:xfrm>
                <a:off x="1576410" y="5310846"/>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8" name="Oval 37"/>
              <p:cNvSpPr/>
              <p:nvPr/>
            </p:nvSpPr>
            <p:spPr>
              <a:xfrm>
                <a:off x="1384384" y="6040539"/>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39" name="Oval 38"/>
              <p:cNvSpPr/>
              <p:nvPr/>
            </p:nvSpPr>
            <p:spPr>
              <a:xfrm>
                <a:off x="1153955" y="6040540"/>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0" name="Oval 39"/>
              <p:cNvSpPr/>
              <p:nvPr/>
            </p:nvSpPr>
            <p:spPr>
              <a:xfrm>
                <a:off x="1307575" y="5810110"/>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1" name="Oval 40"/>
              <p:cNvSpPr/>
              <p:nvPr/>
            </p:nvSpPr>
            <p:spPr>
              <a:xfrm>
                <a:off x="1077145" y="5810111"/>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2" name="Oval 41"/>
              <p:cNvSpPr/>
              <p:nvPr/>
            </p:nvSpPr>
            <p:spPr>
              <a:xfrm>
                <a:off x="1806838" y="6040539"/>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3" name="Oval 42"/>
              <p:cNvSpPr/>
              <p:nvPr/>
            </p:nvSpPr>
            <p:spPr>
              <a:xfrm>
                <a:off x="1576409" y="6040540"/>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4" name="Oval 43"/>
              <p:cNvSpPr/>
              <p:nvPr/>
            </p:nvSpPr>
            <p:spPr>
              <a:xfrm>
                <a:off x="1883650" y="5810110"/>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45" name="Oval 44"/>
              <p:cNvSpPr/>
              <p:nvPr/>
            </p:nvSpPr>
            <p:spPr>
              <a:xfrm>
                <a:off x="1653220" y="5810111"/>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sp>
            <p:nvSpPr>
              <p:cNvPr id="63" name="Oval 62"/>
              <p:cNvSpPr/>
              <p:nvPr/>
            </p:nvSpPr>
            <p:spPr>
              <a:xfrm>
                <a:off x="1153955" y="5310845"/>
                <a:ext cx="192025" cy="192025"/>
              </a:xfrm>
              <a:prstGeom prst="ellipse">
                <a:avLst/>
              </a:prstGeom>
              <a:solidFill>
                <a:schemeClr val="accent5"/>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sp>
          <p:nvSpPr>
            <p:cNvPr id="155" name="TextBox 154"/>
            <p:cNvSpPr txBox="1"/>
            <p:nvPr/>
          </p:nvSpPr>
          <p:spPr>
            <a:xfrm>
              <a:off x="2421320" y="5579680"/>
              <a:ext cx="1700145" cy="369332"/>
            </a:xfrm>
            <a:prstGeom prst="rect">
              <a:avLst/>
            </a:prstGeom>
            <a:noFill/>
          </p:spPr>
          <p:txBody>
            <a:bodyPr wrap="none" rtlCol="0">
              <a:spAutoFit/>
            </a:bodyPr>
            <a:lstStyle/>
            <a:p>
              <a:pPr defTabSz="457200"/>
              <a:r>
                <a:rPr lang="en-US" dirty="0">
                  <a:solidFill>
                    <a:srgbClr val="2A313D"/>
                  </a:solidFill>
                </a:rPr>
                <a:t>4 bit per symbol</a:t>
              </a:r>
            </a:p>
          </p:txBody>
        </p:sp>
        <p:sp>
          <p:nvSpPr>
            <p:cNvPr id="69" name="Oval 68"/>
            <p:cNvSpPr/>
            <p:nvPr/>
          </p:nvSpPr>
          <p:spPr>
            <a:xfrm>
              <a:off x="1000335" y="5195630"/>
              <a:ext cx="1152150" cy="1152150"/>
            </a:xfrm>
            <a:prstGeom prst="ellipse">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solidFill>
                  <a:prstClr val="white"/>
                </a:solidFill>
              </a:endParaRPr>
            </a:p>
          </p:txBody>
        </p:sp>
      </p:grpSp>
      <p:sp>
        <p:nvSpPr>
          <p:cNvPr id="70" name="Rectangle 69"/>
          <p:cNvSpPr/>
          <p:nvPr/>
        </p:nvSpPr>
        <p:spPr>
          <a:xfrm>
            <a:off x="6019800" y="3226272"/>
            <a:ext cx="533400" cy="123086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1" name="Rectangle 70"/>
          <p:cNvSpPr/>
          <p:nvPr/>
        </p:nvSpPr>
        <p:spPr>
          <a:xfrm>
            <a:off x="7543800" y="2007072"/>
            <a:ext cx="533400" cy="24500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aseline="-25000" dirty="0">
              <a:solidFill>
                <a:prstClr val="white"/>
              </a:solidFill>
            </a:endParaRPr>
          </a:p>
        </p:txBody>
      </p:sp>
      <p:cxnSp>
        <p:nvCxnSpPr>
          <p:cNvPr id="72" name="Straight Connector 71"/>
          <p:cNvCxnSpPr/>
          <p:nvPr/>
        </p:nvCxnSpPr>
        <p:spPr>
          <a:xfrm flipV="1">
            <a:off x="5562600" y="4447589"/>
            <a:ext cx="2971800" cy="95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562600" y="1755883"/>
            <a:ext cx="0" cy="2701258"/>
          </a:xfrm>
          <a:prstGeom prst="line">
            <a:avLst/>
          </a:prstGeom>
          <a:ln w="57150">
            <a:solidFill>
              <a:schemeClr val="accent5">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8534400" y="1755883"/>
            <a:ext cx="0" cy="2701258"/>
          </a:xfrm>
          <a:prstGeom prst="line">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Rounded Rectangle 74"/>
          <p:cNvSpPr/>
          <p:nvPr/>
        </p:nvSpPr>
        <p:spPr>
          <a:xfrm>
            <a:off x="5107260" y="4618230"/>
            <a:ext cx="3783381" cy="1587093"/>
          </a:xfrm>
          <a:prstGeom prst="roundRect">
            <a:avLst>
              <a:gd name="adj" fmla="val 6990"/>
            </a:avLst>
          </a:prstGeom>
          <a:solidFill>
            <a:schemeClr val="bg1">
              <a:lumMod val="75000"/>
            </a:schemeClr>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00">
              <a:solidFill>
                <a:prstClr val="white"/>
              </a:solidFill>
            </a:endParaRPr>
          </a:p>
        </p:txBody>
      </p:sp>
      <p:sp>
        <p:nvSpPr>
          <p:cNvPr id="76" name="TextBox 75"/>
          <p:cNvSpPr txBox="1"/>
          <p:nvPr/>
        </p:nvSpPr>
        <p:spPr>
          <a:xfrm>
            <a:off x="7381863" y="5369468"/>
            <a:ext cx="1575684" cy="400110"/>
          </a:xfrm>
          <a:prstGeom prst="rect">
            <a:avLst/>
          </a:prstGeom>
          <a:noFill/>
          <a:effectLst>
            <a:outerShdw dist="25400" dir="2700000" algn="r" rotWithShape="0">
              <a:schemeClr val="bg1">
                <a:alpha val="98000"/>
              </a:schemeClr>
            </a:outerShdw>
          </a:effectLst>
        </p:spPr>
        <p:txBody>
          <a:bodyPr wrap="square" rtlCol="0">
            <a:spAutoFit/>
          </a:bodyPr>
          <a:lstStyle/>
          <a:p>
            <a:pPr algn="ctr" defTabSz="457200"/>
            <a:r>
              <a:rPr lang="en-US" sz="2000" b="1" dirty="0">
                <a:solidFill>
                  <a:srgbClr val="EF3F3F"/>
                </a:solidFill>
              </a:rPr>
              <a:t>PM-16QAM</a:t>
            </a:r>
          </a:p>
        </p:txBody>
      </p:sp>
      <p:grpSp>
        <p:nvGrpSpPr>
          <p:cNvPr id="77" name="Group 76"/>
          <p:cNvGrpSpPr/>
          <p:nvPr/>
        </p:nvGrpSpPr>
        <p:grpSpPr>
          <a:xfrm rot="16200000">
            <a:off x="6480019" y="5118746"/>
            <a:ext cx="921719" cy="883402"/>
            <a:chOff x="2057400" y="3962399"/>
            <a:chExt cx="762000" cy="762000"/>
          </a:xfrm>
        </p:grpSpPr>
        <p:sp>
          <p:nvSpPr>
            <p:cNvPr id="78" name="Oval 77"/>
            <p:cNvSpPr/>
            <p:nvPr/>
          </p:nvSpPr>
          <p:spPr>
            <a:xfrm>
              <a:off x="2057400" y="3962399"/>
              <a:ext cx="762000" cy="762000"/>
            </a:xfrm>
            <a:prstGeom prst="ellipse">
              <a:avLst/>
            </a:prstGeom>
            <a:gradFill flip="none" rotWithShape="1">
              <a:gsLst>
                <a:gs pos="11000">
                  <a:schemeClr val="bg1"/>
                </a:gs>
                <a:gs pos="33000">
                  <a:schemeClr val="bg1">
                    <a:lumMod val="85000"/>
                  </a:schemeClr>
                </a:gs>
                <a:gs pos="100000">
                  <a:schemeClr val="bg1">
                    <a:lumMod val="50000"/>
                  </a:schemeClr>
                </a:gs>
              </a:gsLst>
              <a:path path="circle">
                <a:fillToRect l="50000" t="50000" r="50000" b="50000"/>
              </a:path>
              <a:tileRect/>
            </a:gradFill>
            <a:ln>
              <a:noFill/>
            </a:ln>
            <a:effectLst>
              <a:outerShdw blurRad="127000" dist="6350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00">
                <a:solidFill>
                  <a:prstClr val="white"/>
                </a:solidFill>
              </a:endParaRPr>
            </a:p>
          </p:txBody>
        </p:sp>
        <p:sp>
          <p:nvSpPr>
            <p:cNvPr id="81" name="Isosceles Triangle 80"/>
            <p:cNvSpPr/>
            <p:nvPr/>
          </p:nvSpPr>
          <p:spPr>
            <a:xfrm>
              <a:off x="2393293" y="4017341"/>
              <a:ext cx="89648" cy="96511"/>
            </a:xfrm>
            <a:prstGeom prst="triangle">
              <a:avLst/>
            </a:prstGeom>
            <a:solidFill>
              <a:schemeClr val="accent4">
                <a:lumMod val="60000"/>
                <a:lumOff val="40000"/>
              </a:schemeClr>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000">
                <a:solidFill>
                  <a:prstClr val="white"/>
                </a:solidFill>
              </a:endParaRPr>
            </a:p>
          </p:txBody>
        </p:sp>
      </p:grpSp>
      <p:sp>
        <p:nvSpPr>
          <p:cNvPr id="83" name="Rectangle 82"/>
          <p:cNvSpPr/>
          <p:nvPr/>
        </p:nvSpPr>
        <p:spPr>
          <a:xfrm>
            <a:off x="6019800" y="2616672"/>
            <a:ext cx="533400" cy="6095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4" name="TextBox 83"/>
          <p:cNvSpPr txBox="1"/>
          <p:nvPr/>
        </p:nvSpPr>
        <p:spPr>
          <a:xfrm>
            <a:off x="6282730" y="4641295"/>
            <a:ext cx="1432440" cy="400110"/>
          </a:xfrm>
          <a:prstGeom prst="rect">
            <a:avLst/>
          </a:prstGeom>
          <a:noFill/>
          <a:effectLst>
            <a:outerShdw dist="25400" dir="2700000" algn="r" rotWithShape="0">
              <a:schemeClr val="bg1">
                <a:alpha val="98000"/>
              </a:schemeClr>
            </a:outerShdw>
          </a:effectLst>
        </p:spPr>
        <p:txBody>
          <a:bodyPr wrap="square" rtlCol="0">
            <a:spAutoFit/>
          </a:bodyPr>
          <a:lstStyle/>
          <a:p>
            <a:pPr algn="ctr" defTabSz="457200"/>
            <a:r>
              <a:rPr lang="en-US" sz="2000" b="1" dirty="0">
                <a:solidFill>
                  <a:srgbClr val="EF3F3F"/>
                </a:solidFill>
              </a:rPr>
              <a:t>PM-QPSK</a:t>
            </a:r>
          </a:p>
        </p:txBody>
      </p:sp>
      <p:sp>
        <p:nvSpPr>
          <p:cNvPr id="86" name="TextBox 85"/>
          <p:cNvSpPr txBox="1"/>
          <p:nvPr/>
        </p:nvSpPr>
        <p:spPr>
          <a:xfrm>
            <a:off x="5095866" y="5369468"/>
            <a:ext cx="1504062" cy="400110"/>
          </a:xfrm>
          <a:prstGeom prst="rect">
            <a:avLst/>
          </a:prstGeom>
          <a:noFill/>
          <a:effectLst>
            <a:outerShdw dist="25400" dir="2700000" algn="r" rotWithShape="0">
              <a:schemeClr val="bg1">
                <a:alpha val="98000"/>
              </a:schemeClr>
            </a:outerShdw>
          </a:effectLst>
        </p:spPr>
        <p:txBody>
          <a:bodyPr wrap="square" rtlCol="0">
            <a:spAutoFit/>
          </a:bodyPr>
          <a:lstStyle/>
          <a:p>
            <a:pPr algn="ctr" defTabSz="457200"/>
            <a:r>
              <a:rPr lang="en-US" sz="2000" b="1" dirty="0">
                <a:solidFill>
                  <a:srgbClr val="EF3F3F"/>
                </a:solidFill>
              </a:rPr>
              <a:t>PM-BPSK</a:t>
            </a:r>
          </a:p>
        </p:txBody>
      </p:sp>
      <p:sp>
        <p:nvSpPr>
          <p:cNvPr id="87" name="Rectangle 86"/>
          <p:cNvSpPr/>
          <p:nvPr/>
        </p:nvSpPr>
        <p:spPr>
          <a:xfrm>
            <a:off x="6019800" y="2007073"/>
            <a:ext cx="533400" cy="60959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9" name="Rectangle 88"/>
          <p:cNvSpPr/>
          <p:nvPr/>
        </p:nvSpPr>
        <p:spPr>
          <a:xfrm>
            <a:off x="7543800" y="2007072"/>
            <a:ext cx="533400"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aseline="-25000" dirty="0">
              <a:solidFill>
                <a:prstClr val="white"/>
              </a:solidFill>
            </a:endParaRPr>
          </a:p>
        </p:txBody>
      </p:sp>
      <p:sp>
        <p:nvSpPr>
          <p:cNvPr id="90" name="Rectangle 89"/>
          <p:cNvSpPr/>
          <p:nvPr/>
        </p:nvSpPr>
        <p:spPr>
          <a:xfrm>
            <a:off x="7543800" y="2608046"/>
            <a:ext cx="533400"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baseline="-25000" dirty="0">
              <a:solidFill>
                <a:prstClr val="white"/>
              </a:solidFill>
            </a:endParaRPr>
          </a:p>
        </p:txBody>
      </p:sp>
      <p:sp>
        <p:nvSpPr>
          <p:cNvPr id="23" name="TextBox 22"/>
          <p:cNvSpPr txBox="1"/>
          <p:nvPr/>
        </p:nvSpPr>
        <p:spPr>
          <a:xfrm>
            <a:off x="7267466" y="1505822"/>
            <a:ext cx="998991" cy="369332"/>
          </a:xfrm>
          <a:prstGeom prst="rect">
            <a:avLst/>
          </a:prstGeom>
          <a:noFill/>
        </p:spPr>
        <p:txBody>
          <a:bodyPr wrap="none" rtlCol="0">
            <a:spAutoFit/>
          </a:bodyPr>
          <a:lstStyle/>
          <a:p>
            <a:pPr defTabSz="457200"/>
            <a:r>
              <a:rPr lang="en-US" b="1" dirty="0">
                <a:solidFill>
                  <a:srgbClr val="2A313D"/>
                </a:solidFill>
              </a:rPr>
              <a:t>Capacity</a:t>
            </a:r>
          </a:p>
        </p:txBody>
      </p:sp>
      <p:sp>
        <p:nvSpPr>
          <p:cNvPr id="91" name="TextBox 90"/>
          <p:cNvSpPr txBox="1"/>
          <p:nvPr/>
        </p:nvSpPr>
        <p:spPr>
          <a:xfrm>
            <a:off x="5910852" y="1505822"/>
            <a:ext cx="759952" cy="369332"/>
          </a:xfrm>
          <a:prstGeom prst="rect">
            <a:avLst/>
          </a:prstGeom>
          <a:noFill/>
        </p:spPr>
        <p:txBody>
          <a:bodyPr wrap="none" rtlCol="0">
            <a:spAutoFit/>
          </a:bodyPr>
          <a:lstStyle/>
          <a:p>
            <a:pPr defTabSz="457200"/>
            <a:r>
              <a:rPr lang="en-US" b="1" dirty="0">
                <a:solidFill>
                  <a:srgbClr val="2A313D"/>
                </a:solidFill>
              </a:rPr>
              <a:t>Reach</a:t>
            </a:r>
          </a:p>
        </p:txBody>
      </p:sp>
      <p:sp>
        <p:nvSpPr>
          <p:cNvPr id="65" name="TextBox 64"/>
          <p:cNvSpPr txBox="1"/>
          <p:nvPr/>
        </p:nvSpPr>
        <p:spPr>
          <a:xfrm>
            <a:off x="1926608" y="987184"/>
            <a:ext cx="5415650" cy="461665"/>
          </a:xfrm>
          <a:prstGeom prst="rect">
            <a:avLst/>
          </a:prstGeom>
          <a:noFill/>
        </p:spPr>
        <p:txBody>
          <a:bodyPr wrap="none" rtlCol="0">
            <a:spAutoFit/>
          </a:bodyPr>
          <a:lstStyle/>
          <a:p>
            <a:pPr defTabSz="457200"/>
            <a:r>
              <a:rPr lang="en-US" sz="2400" i="1" dirty="0">
                <a:solidFill>
                  <a:srgbClr val="2A313D"/>
                </a:solidFill>
              </a:rPr>
              <a:t>“You Cannot Move Cities Closer Together”</a:t>
            </a:r>
          </a:p>
        </p:txBody>
      </p:sp>
      <p:sp>
        <p:nvSpPr>
          <p:cNvPr id="68" name="TextBox 67"/>
          <p:cNvSpPr txBox="1"/>
          <p:nvPr/>
        </p:nvSpPr>
        <p:spPr>
          <a:xfrm>
            <a:off x="0" y="6329236"/>
            <a:ext cx="914399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defTabSz="457200"/>
            <a:r>
              <a:rPr lang="en-US" sz="2400" dirty="0">
                <a:solidFill>
                  <a:prstClr val="white"/>
                </a:solidFill>
              </a:rPr>
              <a:t>Balance between network economics &amp; fiber capacity is required </a:t>
            </a:r>
          </a:p>
        </p:txBody>
      </p:sp>
    </p:spTree>
    <p:extLst>
      <p:ext uri="{BB962C8B-B14F-4D97-AF65-F5344CB8AC3E}">
        <p14:creationId xmlns:p14="http://schemas.microsoft.com/office/powerpoint/2010/main" val="67264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5400000">
                                      <p:cBhvr>
                                        <p:cTn id="6" dur="250" fill="hold"/>
                                        <p:tgtEl>
                                          <p:spTgt spid="77"/>
                                        </p:tgtEl>
                                        <p:attrNameLst>
                                          <p:attrName>r</p:attrName>
                                        </p:attrNameLst>
                                      </p:cBhvr>
                                    </p:animRot>
                                  </p:childTnLst>
                                </p:cTn>
                              </p:par>
                            </p:childTnLst>
                          </p:cTn>
                        </p:par>
                        <p:par>
                          <p:cTn id="7" fill="hold">
                            <p:stCondLst>
                              <p:cond delay="250"/>
                            </p:stCondLst>
                            <p:childTnLst>
                              <p:par>
                                <p:cTn id="8" presetID="22" presetClass="exit" presetSubtype="1" fill="hold" grpId="0" nodeType="afterEffect">
                                  <p:stCondLst>
                                    <p:cond delay="0"/>
                                  </p:stCondLst>
                                  <p:childTnLst>
                                    <p:animEffect transition="out" filter="wipe(up)">
                                      <p:cBhvr>
                                        <p:cTn id="9" dur="500"/>
                                        <p:tgtEl>
                                          <p:spTgt spid="87"/>
                                        </p:tgtEl>
                                      </p:cBhvr>
                                    </p:animEffect>
                                    <p:set>
                                      <p:cBhvr>
                                        <p:cTn id="10" dur="1" fill="hold">
                                          <p:stCondLst>
                                            <p:cond delay="499"/>
                                          </p:stCondLst>
                                        </p:cTn>
                                        <p:tgtEl>
                                          <p:spTgt spid="87"/>
                                        </p:tgtEl>
                                        <p:attrNameLst>
                                          <p:attrName>style.visibility</p:attrName>
                                        </p:attrNameLst>
                                      </p:cBhvr>
                                      <p:to>
                                        <p:strVal val="hidden"/>
                                      </p:to>
                                    </p:set>
                                  </p:childTnLst>
                                </p:cTn>
                              </p:par>
                              <p:par>
                                <p:cTn id="11" presetID="22" presetClass="exit" presetSubtype="4" fill="hold" grpId="0" nodeType="withEffect">
                                  <p:stCondLst>
                                    <p:cond delay="0"/>
                                  </p:stCondLst>
                                  <p:childTnLst>
                                    <p:animEffect transition="out" filter="wipe(down)">
                                      <p:cBhvr>
                                        <p:cTn id="12" dur="500"/>
                                        <p:tgtEl>
                                          <p:spTgt spid="90"/>
                                        </p:tgtEl>
                                      </p:cBhvr>
                                    </p:animEffect>
                                    <p:set>
                                      <p:cBhvr>
                                        <p:cTn id="13" dur="1" fill="hold">
                                          <p:stCondLst>
                                            <p:cond delay="499"/>
                                          </p:stCondLst>
                                        </p:cTn>
                                        <p:tgtEl>
                                          <p:spTgt spid="9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5400000">
                                      <p:cBhvr>
                                        <p:cTn id="17" dur="250" fill="hold"/>
                                        <p:tgtEl>
                                          <p:spTgt spid="77"/>
                                        </p:tgtEl>
                                        <p:attrNameLst>
                                          <p:attrName>r</p:attrName>
                                        </p:attrNameLst>
                                      </p:cBhvr>
                                    </p:animRot>
                                  </p:childTnLst>
                                </p:cTn>
                              </p:par>
                            </p:childTnLst>
                          </p:cTn>
                        </p:par>
                        <p:par>
                          <p:cTn id="18" fill="hold">
                            <p:stCondLst>
                              <p:cond delay="250"/>
                            </p:stCondLst>
                            <p:childTnLst>
                              <p:par>
                                <p:cTn id="19" presetID="22" presetClass="exit" presetSubtype="1" fill="hold" grpId="0" nodeType="afterEffect">
                                  <p:stCondLst>
                                    <p:cond delay="0"/>
                                  </p:stCondLst>
                                  <p:childTnLst>
                                    <p:animEffect transition="out" filter="wipe(up)">
                                      <p:cBhvr>
                                        <p:cTn id="20" dur="500"/>
                                        <p:tgtEl>
                                          <p:spTgt spid="83"/>
                                        </p:tgtEl>
                                      </p:cBhvr>
                                    </p:animEffect>
                                    <p:set>
                                      <p:cBhvr>
                                        <p:cTn id="21" dur="1" fill="hold">
                                          <p:stCondLst>
                                            <p:cond delay="499"/>
                                          </p:stCondLst>
                                        </p:cTn>
                                        <p:tgtEl>
                                          <p:spTgt spid="83"/>
                                        </p:tgtEl>
                                        <p:attrNameLst>
                                          <p:attrName>style.visibility</p:attrName>
                                        </p:attrNameLst>
                                      </p:cBhvr>
                                      <p:to>
                                        <p:strVal val="hidden"/>
                                      </p:to>
                                    </p:set>
                                  </p:childTnLst>
                                </p:cTn>
                              </p:par>
                              <p:par>
                                <p:cTn id="22" presetID="22" presetClass="exit" presetSubtype="4" fill="hold" grpId="0" nodeType="withEffect">
                                  <p:stCondLst>
                                    <p:cond delay="0"/>
                                  </p:stCondLst>
                                  <p:childTnLst>
                                    <p:animEffect transition="out" filter="wipe(down)">
                                      <p:cBhvr>
                                        <p:cTn id="23" dur="500"/>
                                        <p:tgtEl>
                                          <p:spTgt spid="89"/>
                                        </p:tgtEl>
                                      </p:cBhvr>
                                    </p:animEffect>
                                    <p:set>
                                      <p:cBhvr>
                                        <p:cTn id="24" dur="1" fill="hold">
                                          <p:stCondLst>
                                            <p:cond delay="499"/>
                                          </p:stCondLst>
                                        </p:cTn>
                                        <p:tgtEl>
                                          <p:spTgt spid="8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7" grpId="0" animBg="1"/>
      <p:bldP spid="89" grpId="0" animBg="1"/>
      <p:bldP spid="90" grpId="0" animBg="1"/>
      <p:bldP spid="68" grpId="0" animBg="1"/>
    </p:bldLst>
  </p:timing>
</p:sld>
</file>

<file path=ppt/theme/theme1.xml><?xml version="1.0" encoding="utf-8"?>
<a:theme xmlns:a="http://schemas.openxmlformats.org/drawingml/2006/main" name="Blank">
  <a:themeElements>
    <a:clrScheme name="Custom 8">
      <a:dk1>
        <a:srgbClr val="2A313D"/>
      </a:dk1>
      <a:lt1>
        <a:sysClr val="window" lastClr="FFFFFF"/>
      </a:lt1>
      <a:dk2>
        <a:srgbClr val="2A313D"/>
      </a:dk2>
      <a:lt2>
        <a:srgbClr val="F0CC01"/>
      </a:lt2>
      <a:accent1>
        <a:srgbClr val="556686"/>
      </a:accent1>
      <a:accent2>
        <a:srgbClr val="6E7E9B"/>
      </a:accent2>
      <a:accent3>
        <a:srgbClr val="F1CB16"/>
      </a:accent3>
      <a:accent4>
        <a:srgbClr val="EF3F3F"/>
      </a:accent4>
      <a:accent5>
        <a:srgbClr val="F89E1C"/>
      </a:accent5>
      <a:accent6>
        <a:srgbClr val="72BF44"/>
      </a:accent6>
      <a:hlink>
        <a:srgbClr val="6E7E9B"/>
      </a:hlink>
      <a:folHlink>
        <a:srgbClr val="6E7E9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1885</Words>
  <Application>Microsoft Office PowerPoint</Application>
  <PresentationFormat>On-screen Show (4:3)</PresentationFormat>
  <Paragraphs>273</Paragraphs>
  <Slides>19</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inherit</vt:lpstr>
      <vt:lpstr>Montserrat</vt:lpstr>
      <vt:lpstr>Segoe UI Light</vt:lpstr>
      <vt:lpstr>Symbol</vt:lpstr>
      <vt:lpstr>Wingdings</vt:lpstr>
      <vt:lpstr>Wingdings 3</vt:lpstr>
      <vt:lpstr>Blank</vt:lpstr>
      <vt:lpstr>Composite</vt:lpstr>
      <vt:lpstr>Advanced Topic in Communication System:  Broadband Optical Networks</vt:lpstr>
      <vt:lpstr>It’s started from this</vt:lpstr>
      <vt:lpstr>Next-Generation Inter-Data Center Networking</vt:lpstr>
      <vt:lpstr>Data Center Networking Observations</vt:lpstr>
      <vt:lpstr>A Perspective on Core Network requirements for Cloud</vt:lpstr>
      <vt:lpstr>Key DC WAN Networking Challenges</vt:lpstr>
      <vt:lpstr>The Evolving Optical Core</vt:lpstr>
      <vt:lpstr>Scaling Capacity &amp; Interfaces</vt:lpstr>
      <vt:lpstr>Enhanced Fiber Performance with FlexCoherent</vt:lpstr>
      <vt:lpstr>Increasing Spectral Efficiency Flexible Grid Super-Channels</vt:lpstr>
      <vt:lpstr>Extending Accessible Spectrum</vt:lpstr>
      <vt:lpstr>Inter-DC Capacity &amp; Bandwidth Management</vt:lpstr>
      <vt:lpstr>Toolkit for Flexible Multi Layer Bandwidth Management</vt:lpstr>
      <vt:lpstr>Evolving Landscape for Network Resiliency</vt:lpstr>
      <vt:lpstr>IP/MPLS FRR vs. Shared Mesh Protection (SMP) - IP/MPLS Level Restorations</vt:lpstr>
      <vt:lpstr>IP/MPLS FRR vs. Shared Mesh Protection (SMP) - Transport Level protection with SMP</vt:lpstr>
      <vt:lpstr>Extending SDN to Transport Network Programmability &amp; Abstraction</vt:lpstr>
      <vt:lpstr>Transport SDN Drivers for Data Center Networking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Topic in Communication System:  Broadband Optical Network</dc:title>
  <dc:creator>Lenovo</dc:creator>
  <cp:lastModifiedBy>ERNA SRI SUGESTI</cp:lastModifiedBy>
  <cp:revision>5</cp:revision>
  <dcterms:created xsi:type="dcterms:W3CDTF">2015-12-04T08:32:37Z</dcterms:created>
  <dcterms:modified xsi:type="dcterms:W3CDTF">2020-03-12T21:51:22Z</dcterms:modified>
</cp:coreProperties>
</file>