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66" r:id="rId3"/>
    <p:sldId id="267" r:id="rId4"/>
    <p:sldId id="271" r:id="rId5"/>
    <p:sldId id="272" r:id="rId6"/>
    <p:sldId id="273" r:id="rId7"/>
    <p:sldId id="268" r:id="rId8"/>
    <p:sldId id="269" r:id="rId9"/>
    <p:sldId id="270" r:id="rId10"/>
    <p:sldId id="274" r:id="rId11"/>
    <p:sldId id="275" r:id="rId12"/>
    <p:sldId id="276" r:id="rId13"/>
    <p:sldId id="277" r:id="rId14"/>
    <p:sldId id="278" r:id="rId15"/>
    <p:sldId id="263"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D9F0D-04A7-4D2E-A396-CABC95A3B0F5}" type="datetimeFigureOut">
              <a:rPr lang="en-US" smtClean="0"/>
              <a:pPr/>
              <a:t>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588D2B-88CE-4F6A-B575-B90C464377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588D2B-88CE-4F6A-B575-B90C4643770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588D2B-88CE-4F6A-B575-B90C4643770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588D2B-88CE-4F6A-B575-B90C4643770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588D2B-88CE-4F6A-B575-B90C4643770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58013DE-A88A-4363-B7EA-6E4EF277FA23}" type="datetimeFigureOut">
              <a:rPr lang="en-US" smtClean="0"/>
              <a:pPr/>
              <a:t>2/28/2017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CEBA877-E127-4A56-ADEE-613D795DD8B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013DE-A88A-4363-B7EA-6E4EF277FA23}"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BA877-E127-4A56-ADEE-613D795DD8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013DE-A88A-4363-B7EA-6E4EF277FA23}"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BA877-E127-4A56-ADEE-613D795DD8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8013DE-A88A-4363-B7EA-6E4EF277FA23}"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BA877-E127-4A56-ADEE-613D795DD8B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8013DE-A88A-4363-B7EA-6E4EF277FA23}" type="datetimeFigureOut">
              <a:rPr lang="en-US" smtClean="0"/>
              <a:pPr/>
              <a:t>2/28/2017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CEBA877-E127-4A56-ADEE-613D795DD8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8013DE-A88A-4363-B7EA-6E4EF277FA23}"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BA877-E127-4A56-ADEE-613D795DD8B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58013DE-A88A-4363-B7EA-6E4EF277FA23}" type="datetimeFigureOut">
              <a:rPr lang="en-US" smtClean="0"/>
              <a:pPr/>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EBA877-E127-4A56-ADEE-613D795DD8B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8013DE-A88A-4363-B7EA-6E4EF277FA23}" type="datetimeFigureOut">
              <a:rPr lang="en-US" smtClean="0"/>
              <a:pPr/>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EBA877-E127-4A56-ADEE-613D795DD8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013DE-A88A-4363-B7EA-6E4EF277FA23}" type="datetimeFigureOut">
              <a:rPr lang="en-US" smtClean="0"/>
              <a:pPr/>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EBA877-E127-4A56-ADEE-613D795DD8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8013DE-A88A-4363-B7EA-6E4EF277FA23}"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BA877-E127-4A56-ADEE-613D795DD8B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8013DE-A88A-4363-B7EA-6E4EF277FA23}" type="datetimeFigureOut">
              <a:rPr lang="en-US" smtClean="0"/>
              <a:pPr/>
              <a:t>2/28/2017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CEBA877-E127-4A56-ADEE-613D795DD8B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58013DE-A88A-4363-B7EA-6E4EF277FA23}" type="datetimeFigureOut">
              <a:rPr lang="en-US" smtClean="0"/>
              <a:pPr/>
              <a:t>2/28/2017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CEBA877-E127-4A56-ADEE-613D795DD8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6" name="Rectangle 5"/>
          <p:cNvSpPr>
            <a:spLocks noGrp="1" noChangeArrowheads="1"/>
          </p:cNvSpPr>
          <p:nvPr>
            <p:ph type="subTitle" idx="1"/>
          </p:nvPr>
        </p:nvSpPr>
        <p:spPr>
          <a:xfrm>
            <a:off x="2051050" y="2276475"/>
            <a:ext cx="6019800" cy="1752600"/>
          </a:xfrm>
          <a:noFill/>
        </p:spPr>
        <p:txBody>
          <a:bodyPr>
            <a:normAutofit/>
          </a:bodyPr>
          <a:lstStyle/>
          <a:p>
            <a:pPr eaLnBrk="1" hangingPunct="1">
              <a:lnSpc>
                <a:spcPct val="75000"/>
              </a:lnSpc>
            </a:pPr>
            <a:r>
              <a:rPr lang="en-US" sz="3600" dirty="0" smtClean="0">
                <a:solidFill>
                  <a:schemeClr val="bg1"/>
                </a:solidFill>
              </a:rPr>
              <a:t>ETIKA  ENGINEERING</a:t>
            </a:r>
            <a:endParaRPr lang="en-GB" sz="3600" dirty="0" smtClean="0">
              <a:solidFill>
                <a:schemeClr val="bg1"/>
              </a:solidFill>
            </a:endParaRPr>
          </a:p>
        </p:txBody>
      </p:sp>
      <p:sp>
        <p:nvSpPr>
          <p:cNvPr id="102402" name="Rectangle 18"/>
          <p:cNvSpPr>
            <a:spLocks noGrp="1" noChangeArrowheads="1"/>
          </p:cNvSpPr>
          <p:nvPr>
            <p:ph type="sldNum" sz="quarter" idx="12"/>
          </p:nvPr>
        </p:nvSpPr>
        <p:spPr>
          <a:noFill/>
        </p:spPr>
        <p:txBody>
          <a:bodyPr/>
          <a:lstStyle/>
          <a:p>
            <a:fld id="{82191A3D-E5AA-49EB-A41A-5E716BBF896D}" type="slidenum">
              <a:rPr lang="en-GB"/>
              <a:pPr/>
              <a:t>1</a:t>
            </a:fld>
            <a:endParaRPr lang="en-GB"/>
          </a:p>
        </p:txBody>
      </p:sp>
      <p:sp>
        <p:nvSpPr>
          <p:cNvPr id="102403" name="Rectangle 2"/>
          <p:cNvSpPr>
            <a:spLocks noChangeArrowheads="1"/>
          </p:cNvSpPr>
          <p:nvPr/>
        </p:nvSpPr>
        <p:spPr bwMode="auto">
          <a:xfrm>
            <a:off x="914400" y="5013325"/>
            <a:ext cx="7162800" cy="523220"/>
          </a:xfrm>
          <a:prstGeom prst="rect">
            <a:avLst/>
          </a:prstGeom>
          <a:noFill/>
          <a:ln w="9525">
            <a:noFill/>
            <a:miter lim="800000"/>
            <a:headEnd/>
            <a:tailEnd/>
          </a:ln>
        </p:spPr>
        <p:txBody>
          <a:bodyPr>
            <a:spAutoFit/>
          </a:bodyPr>
          <a:lstStyle/>
          <a:p>
            <a:pPr marL="177800" indent="-177800" algn="r" eaLnBrk="0" hangingPunct="0">
              <a:tabLst>
                <a:tab pos="177800" algn="l"/>
              </a:tabLst>
            </a:pPr>
            <a:r>
              <a:rPr lang="en-US" sz="2800" b="1" dirty="0" smtClean="0">
                <a:solidFill>
                  <a:srgbClr val="FF0000"/>
                </a:solidFill>
              </a:rPr>
              <a:t>UNIVERSITAS  TELKOM</a:t>
            </a:r>
            <a:endParaRPr lang="en-US" sz="3200" b="1" dirty="0">
              <a:solidFill>
                <a:srgbClr val="FF0000"/>
              </a:solidFill>
            </a:endParaRPr>
          </a:p>
        </p:txBody>
      </p:sp>
      <p:sp>
        <p:nvSpPr>
          <p:cNvPr id="102404" name="Rectangle 3"/>
          <p:cNvSpPr>
            <a:spLocks noChangeArrowheads="1"/>
          </p:cNvSpPr>
          <p:nvPr/>
        </p:nvSpPr>
        <p:spPr bwMode="auto">
          <a:xfrm>
            <a:off x="2819400" y="3733800"/>
            <a:ext cx="5086350" cy="1015663"/>
          </a:xfrm>
          <a:prstGeom prst="rect">
            <a:avLst/>
          </a:prstGeom>
          <a:noFill/>
          <a:ln w="9525">
            <a:noFill/>
            <a:miter lim="800000"/>
            <a:headEnd/>
            <a:tailEnd/>
          </a:ln>
        </p:spPr>
        <p:txBody>
          <a:bodyPr>
            <a:spAutoFit/>
          </a:bodyPr>
          <a:lstStyle/>
          <a:p>
            <a:pPr algn="r" eaLnBrk="0" hangingPunct="0"/>
            <a:r>
              <a:rPr lang="en-US" sz="2000" b="1" dirty="0"/>
              <a:t/>
            </a:r>
            <a:br>
              <a:rPr lang="en-US" sz="2000" b="1" dirty="0"/>
            </a:br>
            <a:r>
              <a:rPr lang="en-US" sz="2000" b="1" dirty="0"/>
              <a:t>KONSEP </a:t>
            </a:r>
            <a:r>
              <a:rPr lang="en-US" sz="2000" b="1" dirty="0" smtClean="0"/>
              <a:t>PENGEMBANGAN SAINS DAN TEKNOLOGI</a:t>
            </a:r>
            <a:endParaRPr lang="en-US" sz="2000" b="1" dirty="0"/>
          </a:p>
        </p:txBody>
      </p:sp>
      <p:pic>
        <p:nvPicPr>
          <p:cNvPr id="6" name="Picture 5" descr="Tel-U-logo.jpg"/>
          <p:cNvPicPr>
            <a:picLocks noChangeAspect="1"/>
          </p:cNvPicPr>
          <p:nvPr/>
        </p:nvPicPr>
        <p:blipFill>
          <a:blip r:embed="rId3"/>
          <a:stretch>
            <a:fillRect/>
          </a:stretch>
        </p:blipFill>
        <p:spPr>
          <a:xfrm>
            <a:off x="3352800" y="152400"/>
            <a:ext cx="2315688" cy="990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2"/>
          </p:nvPr>
        </p:nvSpPr>
        <p:spPr>
          <a:noFill/>
        </p:spPr>
        <p:txBody>
          <a:bodyPr/>
          <a:lstStyle/>
          <a:p>
            <a:fld id="{782D8B3F-053C-439B-891F-71CF73E29F75}" type="slidenum">
              <a:rPr lang="en-GB"/>
              <a:pPr/>
              <a:t>10</a:t>
            </a:fld>
            <a:r>
              <a:rPr lang="en-GB"/>
              <a:t>/264</a:t>
            </a:r>
          </a:p>
        </p:txBody>
      </p:sp>
      <p:sp>
        <p:nvSpPr>
          <p:cNvPr id="103427" name="Rectangle 3"/>
          <p:cNvSpPr>
            <a:spLocks noGrp="1" noChangeArrowheads="1"/>
          </p:cNvSpPr>
          <p:nvPr>
            <p:ph sz="quarter" idx="1"/>
          </p:nvPr>
        </p:nvSpPr>
        <p:spPr>
          <a:xfrm>
            <a:off x="457200" y="290513"/>
            <a:ext cx="8229600" cy="4814887"/>
          </a:xfrm>
        </p:spPr>
        <p:txBody>
          <a:bodyPr>
            <a:noAutofit/>
          </a:bodyPr>
          <a:lstStyle/>
          <a:p>
            <a:pPr eaLnBrk="1" hangingPunct="1">
              <a:lnSpc>
                <a:spcPct val="80000"/>
              </a:lnSpc>
              <a:buFont typeface="Wingdings" pitchFamily="2" charset="2"/>
              <a:buNone/>
            </a:pPr>
            <a:r>
              <a:rPr lang="en-US" sz="2400" b="1" dirty="0" err="1" smtClean="0"/>
              <a:t>Interaksi</a:t>
            </a:r>
            <a:endParaRPr lang="sv-SE" sz="2400" dirty="0" smtClean="0"/>
          </a:p>
          <a:p>
            <a:pPr eaLnBrk="1" hangingPunct="1">
              <a:lnSpc>
                <a:spcPct val="80000"/>
              </a:lnSpc>
            </a:pPr>
            <a:r>
              <a:rPr lang="sv-SE" sz="2400" dirty="0" smtClean="0"/>
              <a:t>Engineer jarang sekali bekerja sendirian, biasanya bekerja dalam suatu team</a:t>
            </a:r>
            <a:endParaRPr lang="en-US" sz="2400" dirty="0" smtClean="0"/>
          </a:p>
          <a:p>
            <a:pPr eaLnBrk="1" hangingPunct="1">
              <a:lnSpc>
                <a:spcPct val="80000"/>
              </a:lnSpc>
            </a:pPr>
            <a:r>
              <a:rPr lang="en-US" sz="2400" dirty="0" err="1" smtClean="0"/>
              <a:t>Diperlukan</a:t>
            </a:r>
            <a:r>
              <a:rPr lang="en-US" sz="2400" dirty="0" smtClean="0"/>
              <a:t> </a:t>
            </a:r>
            <a:r>
              <a:rPr lang="en-US" sz="2400" dirty="0" err="1" smtClean="0"/>
              <a:t>adanya</a:t>
            </a:r>
            <a:r>
              <a:rPr lang="en-US" sz="2400" dirty="0" smtClean="0"/>
              <a:t> </a:t>
            </a:r>
            <a:r>
              <a:rPr lang="en-US" sz="2400" dirty="0" err="1" smtClean="0"/>
              <a:t>interaksi</a:t>
            </a:r>
            <a:r>
              <a:rPr lang="en-US" sz="2400" dirty="0" smtClean="0"/>
              <a:t> yang </a:t>
            </a:r>
            <a:r>
              <a:rPr lang="en-US" sz="2400" dirty="0" err="1" smtClean="0"/>
              <a:t>baik</a:t>
            </a:r>
            <a:r>
              <a:rPr lang="en-US" sz="2400" dirty="0" smtClean="0"/>
              <a:t> </a:t>
            </a:r>
            <a:r>
              <a:rPr lang="en-US" sz="2400" dirty="0" err="1" smtClean="0"/>
              <a:t>antara</a:t>
            </a:r>
            <a:r>
              <a:rPr lang="en-US" sz="2400" dirty="0" smtClean="0"/>
              <a:t> engineer </a:t>
            </a:r>
            <a:r>
              <a:rPr lang="en-US" sz="2400" dirty="0" smtClean="0">
                <a:sym typeface="Wingdings" pitchFamily="2" charset="2"/>
              </a:rPr>
              <a:t></a:t>
            </a:r>
            <a:r>
              <a:rPr lang="en-US" sz="2400" dirty="0" smtClean="0"/>
              <a:t> engineer, engineer </a:t>
            </a:r>
            <a:r>
              <a:rPr lang="en-US" sz="2400" dirty="0" smtClean="0">
                <a:sym typeface="Wingdings" pitchFamily="2" charset="2"/>
              </a:rPr>
              <a:t></a:t>
            </a:r>
            <a:r>
              <a:rPr lang="en-US" sz="2400" dirty="0" smtClean="0"/>
              <a:t> </a:t>
            </a:r>
            <a:r>
              <a:rPr lang="en-US" sz="2400" dirty="0" err="1" smtClean="0"/>
              <a:t>masyarakat</a:t>
            </a:r>
            <a:r>
              <a:rPr lang="en-US" sz="2400" dirty="0" err="1" smtClean="0">
                <a:sym typeface="Wingdings" pitchFamily="2" charset="2"/>
              </a:rPr>
              <a:t></a:t>
            </a:r>
            <a:r>
              <a:rPr lang="en-US" sz="2400" dirty="0" err="1" smtClean="0"/>
              <a:t>individu</a:t>
            </a:r>
            <a:r>
              <a:rPr lang="en-US" sz="2400" dirty="0" smtClean="0"/>
              <a:t> </a:t>
            </a:r>
            <a:r>
              <a:rPr lang="en-US" sz="2400" dirty="0" err="1" smtClean="0"/>
              <a:t>lainnya</a:t>
            </a:r>
            <a:endParaRPr lang="sv-SE" sz="2400" dirty="0" smtClean="0"/>
          </a:p>
          <a:p>
            <a:pPr eaLnBrk="1" hangingPunct="1">
              <a:lnSpc>
                <a:spcPct val="80000"/>
              </a:lnSpc>
            </a:pPr>
            <a:r>
              <a:rPr lang="sv-SE" sz="2400" dirty="0" smtClean="0"/>
              <a:t>Kewajiban engineeer </a:t>
            </a:r>
            <a:r>
              <a:rPr lang="en-US" sz="2400" dirty="0" smtClean="0">
                <a:sym typeface="Wingdings" pitchFamily="2" charset="2"/>
              </a:rPr>
              <a:t></a:t>
            </a:r>
            <a:r>
              <a:rPr lang="sv-SE" sz="2400" dirty="0" smtClean="0"/>
              <a:t> jujur, cendekia, profesional, bekerja keras, hati-hati dsb</a:t>
            </a:r>
          </a:p>
          <a:p>
            <a:pPr eaLnBrk="1" hangingPunct="1">
              <a:lnSpc>
                <a:spcPct val="80000"/>
              </a:lnSpc>
            </a:pPr>
            <a:r>
              <a:rPr lang="sv-SE" sz="2400" dirty="0" smtClean="0"/>
              <a:t>Kewajiban masyarakat </a:t>
            </a:r>
            <a:r>
              <a:rPr lang="en-US" sz="2400" dirty="0" smtClean="0">
                <a:sym typeface="Wingdings" pitchFamily="2" charset="2"/>
              </a:rPr>
              <a:t></a:t>
            </a:r>
            <a:r>
              <a:rPr lang="sv-SE" sz="2400" dirty="0" smtClean="0"/>
              <a:t> memberi upah atas kerja yang telah dilaksanakan, menjaga HKI</a:t>
            </a:r>
          </a:p>
          <a:p>
            <a:pPr eaLnBrk="1" hangingPunct="1">
              <a:lnSpc>
                <a:spcPct val="80000"/>
              </a:lnSpc>
            </a:pPr>
            <a:endParaRPr lang="en-US" sz="2400" dirty="0" smtClean="0"/>
          </a:p>
          <a:p>
            <a:pPr eaLnBrk="1" hangingPunct="1">
              <a:lnSpc>
                <a:spcPct val="80000"/>
              </a:lnSpc>
              <a:buFont typeface="Wingdings" pitchFamily="2" charset="2"/>
              <a:buNone/>
            </a:pPr>
            <a:r>
              <a:rPr lang="en-US" sz="2400" b="1" dirty="0" err="1" smtClean="0"/>
              <a:t>Etika</a:t>
            </a:r>
            <a:endParaRPr lang="en-US" sz="2400" dirty="0" smtClean="0"/>
          </a:p>
          <a:p>
            <a:pPr eaLnBrk="1" hangingPunct="1">
              <a:lnSpc>
                <a:spcPct val="80000"/>
              </a:lnSpc>
            </a:pPr>
            <a:r>
              <a:rPr lang="en-US" sz="2400" dirty="0" err="1" smtClean="0"/>
              <a:t>Etika</a:t>
            </a:r>
            <a:r>
              <a:rPr lang="en-US" sz="2400" dirty="0" smtClean="0"/>
              <a:t> </a:t>
            </a:r>
            <a:r>
              <a:rPr lang="en-US" sz="2400" dirty="0" err="1" smtClean="0"/>
              <a:t>adalah</a:t>
            </a:r>
            <a:r>
              <a:rPr lang="en-US" sz="2400" dirty="0" smtClean="0"/>
              <a:t> </a:t>
            </a:r>
            <a:r>
              <a:rPr lang="en-US" sz="2400" dirty="0" err="1" smtClean="0"/>
              <a:t>kode-kode</a:t>
            </a:r>
            <a:r>
              <a:rPr lang="en-US" sz="2400" dirty="0" smtClean="0"/>
              <a:t> </a:t>
            </a:r>
            <a:r>
              <a:rPr lang="en-US" sz="2400" dirty="0" err="1" smtClean="0"/>
              <a:t>dari</a:t>
            </a:r>
            <a:r>
              <a:rPr lang="en-US" sz="2400" dirty="0" smtClean="0"/>
              <a:t> </a:t>
            </a:r>
            <a:r>
              <a:rPr lang="en-US" sz="2400" dirty="0" err="1" smtClean="0"/>
              <a:t>perilaku</a:t>
            </a:r>
            <a:r>
              <a:rPr lang="en-US" sz="2400" dirty="0" smtClean="0"/>
              <a:t> </a:t>
            </a:r>
            <a:r>
              <a:rPr lang="en-US" sz="2400" dirty="0" err="1" smtClean="0"/>
              <a:t>dan</a:t>
            </a:r>
            <a:r>
              <a:rPr lang="en-US" sz="2400" dirty="0" smtClean="0"/>
              <a:t> </a:t>
            </a:r>
            <a:r>
              <a:rPr lang="en-US" sz="2400" dirty="0" err="1" smtClean="0"/>
              <a:t>kesopanan</a:t>
            </a:r>
            <a:r>
              <a:rPr lang="en-US" sz="2400" dirty="0" smtClean="0"/>
              <a:t> </a:t>
            </a:r>
            <a:r>
              <a:rPr lang="en-US" sz="2400" dirty="0" smtClean="0">
                <a:sym typeface="Wingdings" pitchFamily="2" charset="2"/>
              </a:rPr>
              <a:t></a:t>
            </a:r>
            <a:r>
              <a:rPr lang="en-US" sz="2400" dirty="0" smtClean="0"/>
              <a:t> </a:t>
            </a:r>
            <a:r>
              <a:rPr lang="en-US" sz="2400" dirty="0" err="1" smtClean="0"/>
              <a:t>bagaimana</a:t>
            </a:r>
            <a:r>
              <a:rPr lang="en-US" sz="2400" dirty="0" smtClean="0"/>
              <a:t> </a:t>
            </a:r>
            <a:r>
              <a:rPr lang="en-US" sz="2400" dirty="0" err="1" smtClean="0"/>
              <a:t>menempatkan</a:t>
            </a:r>
            <a:r>
              <a:rPr lang="en-US" sz="2400" dirty="0" smtClean="0"/>
              <a:t> </a:t>
            </a:r>
            <a:r>
              <a:rPr lang="en-US" sz="2400" dirty="0" err="1" smtClean="0"/>
              <a:t>garpu</a:t>
            </a:r>
            <a:r>
              <a:rPr lang="en-US" sz="2400" dirty="0" smtClean="0"/>
              <a:t> </a:t>
            </a:r>
            <a:r>
              <a:rPr lang="en-US" sz="2400" dirty="0" err="1" smtClean="0"/>
              <a:t>di</a:t>
            </a:r>
            <a:r>
              <a:rPr lang="en-US" sz="2400" dirty="0" smtClean="0"/>
              <a:t> </a:t>
            </a:r>
            <a:r>
              <a:rPr lang="en-US" sz="2400" dirty="0" err="1" smtClean="0"/>
              <a:t>meja</a:t>
            </a:r>
            <a:r>
              <a:rPr lang="en-US" sz="2400" dirty="0" smtClean="0"/>
              <a:t> </a:t>
            </a:r>
            <a:r>
              <a:rPr lang="en-US" sz="2400" dirty="0" err="1" smtClean="0"/>
              <a:t>makan</a:t>
            </a:r>
            <a:r>
              <a:rPr lang="en-US" sz="2400" dirty="0" smtClean="0"/>
              <a:t>, </a:t>
            </a:r>
            <a:r>
              <a:rPr lang="en-US" sz="2400" dirty="0" err="1" smtClean="0"/>
              <a:t>cara</a:t>
            </a:r>
            <a:r>
              <a:rPr lang="en-US" sz="2400" dirty="0" smtClean="0"/>
              <a:t> </a:t>
            </a:r>
            <a:r>
              <a:rPr lang="en-US" sz="2400" dirty="0" err="1" smtClean="0"/>
              <a:t>berpakaian</a:t>
            </a:r>
            <a:r>
              <a:rPr lang="en-US" sz="2400" dirty="0" smtClean="0"/>
              <a:t> yang </a:t>
            </a:r>
            <a:r>
              <a:rPr lang="en-US" sz="2400" dirty="0" err="1" smtClean="0"/>
              <a:t>pantas</a:t>
            </a:r>
            <a:r>
              <a:rPr lang="en-US" sz="2400" dirty="0" smtClean="0"/>
              <a:t>, </a:t>
            </a:r>
            <a:r>
              <a:rPr lang="en-US" sz="2400" dirty="0" err="1" smtClean="0"/>
              <a:t>cara</a:t>
            </a:r>
            <a:r>
              <a:rPr lang="en-US" sz="2400" dirty="0" smtClean="0"/>
              <a:t> </a:t>
            </a:r>
            <a:r>
              <a:rPr lang="en-US" sz="2400" dirty="0" err="1" smtClean="0"/>
              <a:t>duduk</a:t>
            </a:r>
            <a:r>
              <a:rPr lang="en-US" sz="2400" dirty="0" smtClean="0"/>
              <a:t> </a:t>
            </a:r>
            <a:r>
              <a:rPr lang="en-US" sz="2400" dirty="0" err="1" smtClean="0"/>
              <a:t>dsb</a:t>
            </a:r>
            <a:r>
              <a:rPr lang="en-US" sz="2400" dirty="0" smtClean="0"/>
              <a:t>.</a:t>
            </a:r>
          </a:p>
          <a:p>
            <a:pPr eaLnBrk="1" hangingPunct="1">
              <a:lnSpc>
                <a:spcPct val="80000"/>
              </a:lnSpc>
            </a:pPr>
            <a:r>
              <a:rPr lang="en-US" sz="2400" dirty="0" err="1" smtClean="0"/>
              <a:t>Etika</a:t>
            </a:r>
            <a:r>
              <a:rPr lang="en-US" sz="2400" dirty="0" smtClean="0"/>
              <a:t> </a:t>
            </a:r>
            <a:r>
              <a:rPr lang="en-US" sz="2400" dirty="0" smtClean="0">
                <a:sym typeface="Wingdings" pitchFamily="2" charset="2"/>
              </a:rPr>
              <a:t></a:t>
            </a:r>
            <a:r>
              <a:rPr lang="en-US" sz="2400" dirty="0" smtClean="0"/>
              <a:t> </a:t>
            </a:r>
            <a:r>
              <a:rPr lang="en-US" sz="2400" dirty="0" err="1" smtClean="0"/>
              <a:t>seringkali</a:t>
            </a:r>
            <a:r>
              <a:rPr lang="en-US" sz="2400" dirty="0" smtClean="0"/>
              <a:t> </a:t>
            </a:r>
            <a:r>
              <a:rPr lang="en-US" sz="2400" dirty="0" err="1" smtClean="0"/>
              <a:t>berubah-ubah</a:t>
            </a:r>
            <a:endParaRPr lang="en-US" sz="2400" dirty="0" smtClean="0"/>
          </a:p>
          <a:p>
            <a:pPr eaLnBrk="1" hangingPunct="1">
              <a:lnSpc>
                <a:spcPct val="80000"/>
              </a:lnSpc>
            </a:pPr>
            <a:r>
              <a:rPr lang="en-US" sz="2400" dirty="0" err="1" smtClean="0"/>
              <a:t>Pelanggaran</a:t>
            </a:r>
            <a:r>
              <a:rPr lang="en-US" sz="2400" dirty="0" smtClean="0"/>
              <a:t> </a:t>
            </a:r>
            <a:r>
              <a:rPr lang="en-US" sz="2400" dirty="0" err="1" smtClean="0"/>
              <a:t>terhadap</a:t>
            </a:r>
            <a:r>
              <a:rPr lang="en-US" sz="2400" dirty="0" smtClean="0"/>
              <a:t> </a:t>
            </a:r>
            <a:r>
              <a:rPr lang="en-US" sz="2400" dirty="0" err="1" smtClean="0"/>
              <a:t>etika</a:t>
            </a:r>
            <a:r>
              <a:rPr lang="en-US" sz="2400" dirty="0" smtClean="0"/>
              <a:t> </a:t>
            </a:r>
            <a:r>
              <a:rPr lang="en-US" sz="2400" dirty="0" smtClean="0">
                <a:sym typeface="Wingdings" pitchFamily="2" charset="2"/>
              </a:rPr>
              <a:t></a:t>
            </a:r>
            <a:r>
              <a:rPr lang="en-US" sz="2400" dirty="0" smtClean="0"/>
              <a:t> ??</a:t>
            </a:r>
          </a:p>
          <a:p>
            <a:pPr eaLnBrk="1" hangingPunct="1">
              <a:lnSpc>
                <a:spcPct val="80000"/>
              </a:lnSpc>
            </a:pPr>
            <a:r>
              <a:rPr lang="en-US" sz="2400" dirty="0" err="1" smtClean="0"/>
              <a:t>Dalam</a:t>
            </a:r>
            <a:r>
              <a:rPr lang="en-US" sz="2400" dirty="0" smtClean="0"/>
              <a:t> </a:t>
            </a:r>
            <a:r>
              <a:rPr lang="en-US" sz="2400" dirty="0" err="1" smtClean="0"/>
              <a:t>dunia</a:t>
            </a:r>
            <a:r>
              <a:rPr lang="en-US" sz="2400" dirty="0" smtClean="0"/>
              <a:t> engineering </a:t>
            </a:r>
            <a:r>
              <a:rPr lang="en-US" sz="2400" dirty="0" smtClean="0">
                <a:sym typeface="Wingdings" pitchFamily="2" charset="2"/>
              </a:rPr>
              <a:t></a:t>
            </a:r>
            <a:r>
              <a:rPr lang="en-US" sz="2400" dirty="0" smtClean="0"/>
              <a:t> </a:t>
            </a:r>
            <a:r>
              <a:rPr lang="en-US" sz="2400" dirty="0" err="1" smtClean="0"/>
              <a:t>menghargai</a:t>
            </a:r>
            <a:r>
              <a:rPr lang="en-US" sz="2400" dirty="0" smtClean="0"/>
              <a:t> </a:t>
            </a:r>
            <a:r>
              <a:rPr lang="en-US" sz="2400" dirty="0" err="1" smtClean="0"/>
              <a:t>pegawai</a:t>
            </a:r>
            <a:r>
              <a:rPr lang="en-US" sz="2400" dirty="0" smtClean="0"/>
              <a:t> </a:t>
            </a:r>
            <a:r>
              <a:rPr lang="en-US" sz="2400" dirty="0" err="1" smtClean="0"/>
              <a:t>sebagaimana</a:t>
            </a:r>
            <a:r>
              <a:rPr lang="en-US" sz="2400" dirty="0" smtClean="0"/>
              <a:t> </a:t>
            </a:r>
            <a:r>
              <a:rPr lang="en-US" sz="2400" dirty="0" err="1" smtClean="0"/>
              <a:t>mestinya</a:t>
            </a:r>
            <a:r>
              <a:rPr lang="en-US" sz="2400" dirty="0" smtClean="0"/>
              <a:t>, </a:t>
            </a:r>
            <a:r>
              <a:rPr lang="en-US" sz="2400" dirty="0" err="1" smtClean="0"/>
              <a:t>tidak</a:t>
            </a:r>
            <a:r>
              <a:rPr lang="en-US" sz="2400" dirty="0" smtClean="0"/>
              <a:t> </a:t>
            </a:r>
            <a:r>
              <a:rPr lang="en-US" sz="2400" dirty="0" err="1" smtClean="0"/>
              <a:t>membuat</a:t>
            </a:r>
            <a:r>
              <a:rPr lang="en-US" sz="2400" dirty="0" smtClean="0"/>
              <a:t> </a:t>
            </a:r>
            <a:r>
              <a:rPr lang="en-US" sz="2400" dirty="0" err="1" smtClean="0"/>
              <a:t>malu</a:t>
            </a:r>
            <a:r>
              <a:rPr lang="en-US" sz="2400" dirty="0" smtClean="0"/>
              <a:t> </a:t>
            </a:r>
            <a:r>
              <a:rPr lang="en-US" sz="2400" dirty="0" err="1" smtClean="0"/>
              <a:t>kolega</a:t>
            </a:r>
            <a:r>
              <a:rPr lang="en-US" sz="2400" dirty="0" smtClean="0"/>
              <a:t>, </a:t>
            </a:r>
            <a:r>
              <a:rPr lang="en-US" sz="2400" dirty="0" err="1" smtClean="0"/>
              <a:t>menjawab</a:t>
            </a:r>
            <a:r>
              <a:rPr lang="en-US" sz="2400" dirty="0" smtClean="0"/>
              <a:t> </a:t>
            </a:r>
            <a:r>
              <a:rPr lang="en-US" sz="2400" dirty="0" err="1" smtClean="0"/>
              <a:t>telepon</a:t>
            </a:r>
            <a:r>
              <a:rPr lang="en-US" sz="2400" dirty="0" smtClean="0"/>
              <a:t> </a:t>
            </a:r>
            <a:r>
              <a:rPr lang="en-US" sz="2400" dirty="0" err="1" smtClean="0"/>
              <a:t>dengan</a:t>
            </a:r>
            <a:r>
              <a:rPr lang="en-US" sz="2400" dirty="0" smtClean="0"/>
              <a:t> </a:t>
            </a:r>
            <a:r>
              <a:rPr lang="en-US" sz="2400" dirty="0" err="1" smtClean="0"/>
              <a:t>sikap</a:t>
            </a:r>
            <a:r>
              <a:rPr lang="en-US" sz="2400" dirty="0" smtClean="0"/>
              <a:t> yang </a:t>
            </a:r>
            <a:r>
              <a:rPr lang="en-US" sz="2400" dirty="0" err="1" smtClean="0"/>
              <a:t>perofesional</a:t>
            </a:r>
            <a:r>
              <a:rPr lang="en-US" sz="2400" dirty="0" smtClean="0"/>
              <a:t> </a:t>
            </a:r>
            <a:r>
              <a:rPr lang="en-US" sz="2400" dirty="0" err="1" smtClean="0"/>
              <a:t>dsb</a:t>
            </a:r>
            <a:r>
              <a:rPr lang="en-US" sz="24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4"/>
          <p:cNvSpPr>
            <a:spLocks noGrp="1"/>
          </p:cNvSpPr>
          <p:nvPr>
            <p:ph type="sldNum" sz="quarter" idx="12"/>
          </p:nvPr>
        </p:nvSpPr>
        <p:spPr>
          <a:noFill/>
        </p:spPr>
        <p:txBody>
          <a:bodyPr/>
          <a:lstStyle/>
          <a:p>
            <a:fld id="{06166B81-ED4D-42A6-BF87-C99F132B9A61}" type="slidenum">
              <a:rPr lang="en-GB"/>
              <a:pPr/>
              <a:t>11</a:t>
            </a:fld>
            <a:r>
              <a:rPr lang="en-GB"/>
              <a:t>/264</a:t>
            </a:r>
          </a:p>
        </p:txBody>
      </p:sp>
      <p:sp>
        <p:nvSpPr>
          <p:cNvPr id="104451" name="Rectangle 3"/>
          <p:cNvSpPr>
            <a:spLocks noGrp="1" noChangeArrowheads="1"/>
          </p:cNvSpPr>
          <p:nvPr>
            <p:ph sz="quarter" idx="1"/>
          </p:nvPr>
        </p:nvSpPr>
        <p:spPr>
          <a:xfrm>
            <a:off x="457200" y="152400"/>
            <a:ext cx="8229600" cy="5327650"/>
          </a:xfrm>
        </p:spPr>
        <p:txBody>
          <a:bodyPr>
            <a:noAutofit/>
          </a:bodyPr>
          <a:lstStyle/>
          <a:p>
            <a:pPr eaLnBrk="1" hangingPunct="1">
              <a:lnSpc>
                <a:spcPct val="80000"/>
              </a:lnSpc>
              <a:buFont typeface="Wingdings" pitchFamily="2" charset="2"/>
              <a:buNone/>
            </a:pPr>
            <a:r>
              <a:rPr lang="en-US" sz="2400" b="1" dirty="0" err="1" smtClean="0"/>
              <a:t>Hukum</a:t>
            </a:r>
            <a:endParaRPr lang="sv-SE" sz="2400" dirty="0" smtClean="0"/>
          </a:p>
          <a:p>
            <a:pPr eaLnBrk="1" hangingPunct="1">
              <a:lnSpc>
                <a:spcPct val="80000"/>
              </a:lnSpc>
            </a:pPr>
            <a:r>
              <a:rPr lang="sv-SE" sz="2400" dirty="0" smtClean="0"/>
              <a:t>Hukum adalah aturan yang dibuat oleh penguasa/pemerintah, masyarakat dan adat</a:t>
            </a:r>
          </a:p>
          <a:p>
            <a:pPr eaLnBrk="1" hangingPunct="1">
              <a:lnSpc>
                <a:spcPct val="80000"/>
              </a:lnSpc>
            </a:pPr>
            <a:r>
              <a:rPr lang="sv-SE" sz="2400" dirty="0" smtClean="0"/>
              <a:t>Pelanggaran terhadap hukum </a:t>
            </a:r>
            <a:r>
              <a:rPr lang="en-US" sz="2400" dirty="0" smtClean="0">
                <a:sym typeface="Wingdings" pitchFamily="2" charset="2"/>
              </a:rPr>
              <a:t></a:t>
            </a:r>
            <a:r>
              <a:rPr lang="sv-SE" sz="2400" dirty="0" smtClean="0"/>
              <a:t> hukuman penjara, denda, melayani masyarakat, hukuman mati, denda, pembuangan/pengasingan dsb.</a:t>
            </a:r>
          </a:p>
          <a:p>
            <a:pPr eaLnBrk="1" hangingPunct="1">
              <a:lnSpc>
                <a:spcPct val="80000"/>
              </a:lnSpc>
              <a:buFont typeface="Wingdings" pitchFamily="2" charset="2"/>
              <a:buNone/>
            </a:pPr>
            <a:endParaRPr lang="en-US" sz="2400" b="1" dirty="0" smtClean="0"/>
          </a:p>
          <a:p>
            <a:pPr eaLnBrk="1" hangingPunct="1">
              <a:lnSpc>
                <a:spcPct val="80000"/>
              </a:lnSpc>
              <a:buFont typeface="Wingdings" pitchFamily="2" charset="2"/>
              <a:buNone/>
            </a:pPr>
            <a:r>
              <a:rPr lang="en-US" sz="2400" b="1" dirty="0" smtClean="0"/>
              <a:t>Moral</a:t>
            </a:r>
            <a:endParaRPr lang="sv-SE" sz="2400" dirty="0" smtClean="0"/>
          </a:p>
          <a:p>
            <a:pPr eaLnBrk="1" hangingPunct="1">
              <a:lnSpc>
                <a:spcPct val="80000"/>
              </a:lnSpc>
            </a:pPr>
            <a:r>
              <a:rPr lang="sv-SE" sz="2400" dirty="0" smtClean="0"/>
              <a:t>Moral adalah standar yang dapat diterima dari perbuatan yang baik dan buruk, biasanya diterapkan pada perilaku seseorang</a:t>
            </a:r>
            <a:endParaRPr lang="en-US" sz="2400" dirty="0" smtClean="0"/>
          </a:p>
          <a:p>
            <a:pPr eaLnBrk="1" hangingPunct="1">
              <a:lnSpc>
                <a:spcPct val="80000"/>
              </a:lnSpc>
            </a:pPr>
            <a:r>
              <a:rPr lang="en-US" sz="2400" dirty="0" err="1" smtClean="0"/>
              <a:t>Standar</a:t>
            </a:r>
            <a:r>
              <a:rPr lang="en-US" sz="2400" dirty="0" smtClean="0"/>
              <a:t> moral </a:t>
            </a:r>
            <a:r>
              <a:rPr lang="en-US" sz="2400" dirty="0" smtClean="0">
                <a:sym typeface="Wingdings" pitchFamily="2" charset="2"/>
              </a:rPr>
              <a:t></a:t>
            </a:r>
            <a:r>
              <a:rPr lang="en-US" sz="2400" dirty="0" smtClean="0"/>
              <a:t> </a:t>
            </a:r>
            <a:r>
              <a:rPr lang="en-US" sz="2400" dirty="0" err="1" smtClean="0"/>
              <a:t>orang</a:t>
            </a:r>
            <a:r>
              <a:rPr lang="en-US" sz="2400" dirty="0" smtClean="0"/>
              <a:t> </a:t>
            </a:r>
            <a:r>
              <a:rPr lang="en-US" sz="2400" dirty="0" err="1" smtClean="0"/>
              <a:t>tua</a:t>
            </a:r>
            <a:r>
              <a:rPr lang="en-US" sz="2400" dirty="0" smtClean="0"/>
              <a:t>, agama, </a:t>
            </a:r>
            <a:r>
              <a:rPr lang="en-US" sz="2400" dirty="0" err="1" smtClean="0"/>
              <a:t>teman</a:t>
            </a:r>
            <a:r>
              <a:rPr lang="en-US" sz="2400" dirty="0" smtClean="0"/>
              <a:t>, media </a:t>
            </a:r>
            <a:r>
              <a:rPr lang="en-US" sz="2400" dirty="0" err="1" smtClean="0"/>
              <a:t>dsb</a:t>
            </a:r>
            <a:r>
              <a:rPr lang="en-US" sz="2400" dirty="0" smtClean="0"/>
              <a:t>,</a:t>
            </a:r>
          </a:p>
          <a:p>
            <a:pPr eaLnBrk="1" hangingPunct="1">
              <a:lnSpc>
                <a:spcPct val="80000"/>
              </a:lnSpc>
            </a:pPr>
            <a:r>
              <a:rPr lang="en-US" sz="2400" dirty="0" smtClean="0"/>
              <a:t>Moral </a:t>
            </a:r>
            <a:r>
              <a:rPr lang="en-US" sz="2400" dirty="0" smtClean="0">
                <a:sym typeface="Wingdings" pitchFamily="2" charset="2"/>
              </a:rPr>
              <a:t></a:t>
            </a:r>
            <a:r>
              <a:rPr lang="en-US" sz="2400" dirty="0" smtClean="0"/>
              <a:t> </a:t>
            </a:r>
            <a:r>
              <a:rPr lang="en-US" sz="2400" dirty="0" err="1" smtClean="0"/>
              <a:t>kebudayaan</a:t>
            </a:r>
            <a:r>
              <a:rPr lang="en-US" sz="2400" dirty="0" smtClean="0"/>
              <a:t>, agama </a:t>
            </a:r>
            <a:r>
              <a:rPr lang="en-US" sz="2400" dirty="0" err="1" smtClean="0"/>
              <a:t>dsb</a:t>
            </a:r>
            <a:r>
              <a:rPr lang="en-US" sz="2400" dirty="0" smtClean="0"/>
              <a:t>. </a:t>
            </a:r>
            <a:r>
              <a:rPr lang="en-US" sz="2400" dirty="0" smtClean="0">
                <a:sym typeface="Wingdings" pitchFamily="2" charset="2"/>
              </a:rPr>
              <a:t></a:t>
            </a:r>
            <a:r>
              <a:rPr lang="en-US" sz="2400" dirty="0" smtClean="0"/>
              <a:t> </a:t>
            </a:r>
            <a:r>
              <a:rPr lang="en-US" sz="2400" dirty="0" err="1" smtClean="0"/>
              <a:t>membunuh</a:t>
            </a:r>
            <a:r>
              <a:rPr lang="en-US" sz="2400" dirty="0" smtClean="0"/>
              <a:t> </a:t>
            </a:r>
            <a:r>
              <a:rPr lang="en-US" sz="2400" dirty="0" err="1" smtClean="0"/>
              <a:t>dan</a:t>
            </a:r>
            <a:r>
              <a:rPr lang="en-US" sz="2400" dirty="0" smtClean="0"/>
              <a:t> </a:t>
            </a:r>
            <a:r>
              <a:rPr lang="en-US" sz="2400" dirty="0" err="1" smtClean="0"/>
              <a:t>mencuri</a:t>
            </a:r>
            <a:r>
              <a:rPr lang="en-US" sz="2400" dirty="0" smtClean="0"/>
              <a:t> </a:t>
            </a:r>
            <a:r>
              <a:rPr lang="en-US" sz="2400" dirty="0" smtClean="0">
                <a:sym typeface="Wingdings" pitchFamily="2" charset="2"/>
              </a:rPr>
              <a:t></a:t>
            </a:r>
            <a:r>
              <a:rPr lang="en-US" sz="2400" dirty="0" smtClean="0"/>
              <a:t> </a:t>
            </a:r>
            <a:r>
              <a:rPr lang="en-US" sz="2400" dirty="0" err="1" smtClean="0"/>
              <a:t>semua</a:t>
            </a:r>
            <a:r>
              <a:rPr lang="en-US" sz="2400" dirty="0" smtClean="0"/>
              <a:t> agama </a:t>
            </a:r>
            <a:r>
              <a:rPr lang="en-US" sz="2400" dirty="0" err="1" smtClean="0"/>
              <a:t>dan</a:t>
            </a:r>
            <a:r>
              <a:rPr lang="en-US" sz="2400" dirty="0" smtClean="0"/>
              <a:t> </a:t>
            </a:r>
            <a:r>
              <a:rPr lang="en-US" sz="2400" dirty="0" err="1" smtClean="0"/>
              <a:t>budaya</a:t>
            </a:r>
            <a:r>
              <a:rPr lang="en-US" sz="2400" dirty="0" smtClean="0"/>
              <a:t> </a:t>
            </a:r>
            <a:r>
              <a:rPr lang="en-US" sz="2400" dirty="0" smtClean="0">
                <a:sym typeface="Wingdings" pitchFamily="2" charset="2"/>
              </a:rPr>
              <a:t></a:t>
            </a:r>
            <a:r>
              <a:rPr lang="en-US" sz="2400" dirty="0" smtClean="0"/>
              <a:t> </a:t>
            </a:r>
            <a:r>
              <a:rPr lang="en-US" sz="2400" dirty="0" err="1" smtClean="0"/>
              <a:t>perbuatan</a:t>
            </a:r>
            <a:r>
              <a:rPr lang="en-US" sz="2400" dirty="0" smtClean="0"/>
              <a:t> yang </a:t>
            </a:r>
            <a:r>
              <a:rPr lang="en-US" sz="2400" dirty="0" err="1" smtClean="0"/>
              <a:t>tidak</a:t>
            </a:r>
            <a:r>
              <a:rPr lang="en-US" sz="2400" dirty="0" smtClean="0"/>
              <a:t> </a:t>
            </a:r>
            <a:r>
              <a:rPr lang="en-US" sz="2400" dirty="0" err="1" smtClean="0"/>
              <a:t>bermoral</a:t>
            </a:r>
            <a:endParaRPr lang="sv-SE" sz="2400" dirty="0" smtClean="0"/>
          </a:p>
          <a:p>
            <a:pPr eaLnBrk="1" hangingPunct="1">
              <a:lnSpc>
                <a:spcPct val="80000"/>
              </a:lnSpc>
            </a:pPr>
            <a:r>
              <a:rPr lang="sv-SE" sz="2400" dirty="0" smtClean="0"/>
              <a:t>Tidak ada tekanan yang cukup kuat untuk aktifitas ini</a:t>
            </a:r>
          </a:p>
          <a:p>
            <a:pPr eaLnBrk="1" hangingPunct="1">
              <a:lnSpc>
                <a:spcPct val="80000"/>
              </a:lnSpc>
              <a:buFont typeface="Wingdings" pitchFamily="2" charset="2"/>
              <a:buNone/>
            </a:pPr>
            <a:endParaRPr lang="en-US" sz="2400" b="1" dirty="0" smtClean="0"/>
          </a:p>
          <a:p>
            <a:pPr eaLnBrk="1" hangingPunct="1">
              <a:lnSpc>
                <a:spcPct val="80000"/>
              </a:lnSpc>
              <a:buFont typeface="Wingdings" pitchFamily="2" charset="2"/>
              <a:buNone/>
            </a:pPr>
            <a:r>
              <a:rPr lang="en-US" sz="2400" b="1" dirty="0" err="1" smtClean="0"/>
              <a:t>Etik</a:t>
            </a:r>
            <a:endParaRPr lang="sv-SE" sz="2400" dirty="0" smtClean="0"/>
          </a:p>
          <a:p>
            <a:pPr eaLnBrk="1" hangingPunct="1">
              <a:lnSpc>
                <a:spcPct val="80000"/>
              </a:lnSpc>
            </a:pPr>
            <a:r>
              <a:rPr lang="sv-SE" sz="2400" dirty="0" smtClean="0"/>
              <a:t>Etik berisi konsep umum dan abstrak dari perbuatan baik dan buruk yang diturunkan dari filosofi, theology dan masyarakat profesional.</a:t>
            </a:r>
          </a:p>
          <a:p>
            <a:pPr eaLnBrk="1" hangingPunct="1">
              <a:lnSpc>
                <a:spcPct val="80000"/>
              </a:lnSpc>
            </a:pPr>
            <a:r>
              <a:rPr lang="sv-SE" sz="2400" dirty="0" smtClean="0"/>
              <a:t>Kebanyakan masyarakat profesional </a:t>
            </a:r>
            <a:r>
              <a:rPr lang="en-US" sz="2400" dirty="0" smtClean="0">
                <a:sym typeface="Wingdings" pitchFamily="2" charset="2"/>
              </a:rPr>
              <a:t></a:t>
            </a:r>
            <a:r>
              <a:rPr lang="sv-SE" sz="2400" dirty="0" smtClean="0"/>
              <a:t> kode resmi (kode etik) untuk mengarahkan anggotanya Kode Etik Insinyur</a:t>
            </a: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a:spLocks noGrp="1"/>
          </p:cNvSpPr>
          <p:nvPr>
            <p:ph type="sldNum" sz="quarter" idx="12"/>
          </p:nvPr>
        </p:nvSpPr>
        <p:spPr>
          <a:noFill/>
        </p:spPr>
        <p:txBody>
          <a:bodyPr/>
          <a:lstStyle/>
          <a:p>
            <a:fld id="{C347B46C-63DC-4E69-86A5-99744CBA8B7D}" type="slidenum">
              <a:rPr lang="en-GB"/>
              <a:pPr/>
              <a:t>12</a:t>
            </a:fld>
            <a:r>
              <a:rPr lang="en-GB"/>
              <a:t>/264</a:t>
            </a:r>
          </a:p>
        </p:txBody>
      </p:sp>
      <p:sp>
        <p:nvSpPr>
          <p:cNvPr id="11268" name="Rectangle 4"/>
          <p:cNvSpPr>
            <a:spLocks noChangeArrowheads="1"/>
          </p:cNvSpPr>
          <p:nvPr/>
        </p:nvSpPr>
        <p:spPr bwMode="auto">
          <a:xfrm>
            <a:off x="457200" y="228600"/>
            <a:ext cx="7993063" cy="6524863"/>
          </a:xfrm>
          <a:prstGeom prst="rect">
            <a:avLst/>
          </a:prstGeom>
          <a:noFill/>
          <a:ln w="9525">
            <a:noFill/>
            <a:miter lim="800000"/>
            <a:headEnd/>
            <a:tailEnd/>
          </a:ln>
        </p:spPr>
        <p:txBody>
          <a:bodyPr anchor="ctr">
            <a:spAutoFit/>
          </a:bodyPr>
          <a:lstStyle/>
          <a:p>
            <a:pPr marL="342900" indent="-342900" algn="just">
              <a:tabLst>
                <a:tab pos="355600" algn="l"/>
              </a:tabLst>
            </a:pPr>
            <a:r>
              <a:rPr lang="sv-SE" sz="2200" b="1" dirty="0"/>
              <a:t>Contoh</a:t>
            </a:r>
            <a:endParaRPr lang="en-GB" sz="2200" dirty="0"/>
          </a:p>
          <a:p>
            <a:pPr marL="342900" indent="-342900" algn="just">
              <a:buFontTx/>
              <a:buAutoNum type="arabicPeriod"/>
              <a:tabLst>
                <a:tab pos="355600" algn="l"/>
              </a:tabLst>
            </a:pPr>
            <a:r>
              <a:rPr lang="sv-SE" sz="2200" dirty="0"/>
              <a:t>Perusahaan kimia mengembang suatu proses baru dari limbah produk, dari hasil penelitian perusahaan mendetksi adanya kemungkinan produk tersebut menyebabkan kanker, pemerintah tidak akan melarang karena produk ini masih sangat baru </a:t>
            </a:r>
            <a:r>
              <a:rPr lang="en-GB" sz="2200" dirty="0">
                <a:sym typeface="Wingdings" pitchFamily="2" charset="2"/>
              </a:rPr>
              <a:t></a:t>
            </a:r>
            <a:r>
              <a:rPr lang="sv-SE" sz="2200" dirty="0"/>
              <a:t> perusahaan tersebut tetap nekad memasarkan produk ini (secara hukum tidak melanggar) </a:t>
            </a:r>
          </a:p>
          <a:p>
            <a:pPr marL="342900" indent="-342900" algn="just">
              <a:buFontTx/>
              <a:buAutoNum type="arabicPeriod"/>
              <a:tabLst>
                <a:tab pos="355600" algn="l"/>
              </a:tabLst>
            </a:pPr>
            <a:r>
              <a:rPr lang="en-GB" sz="2200" dirty="0"/>
              <a:t>Challenger </a:t>
            </a:r>
            <a:r>
              <a:rPr lang="en-GB" sz="2200" dirty="0" err="1"/>
              <a:t>adalah</a:t>
            </a:r>
            <a:r>
              <a:rPr lang="en-GB" sz="2200" dirty="0"/>
              <a:t> </a:t>
            </a:r>
            <a:r>
              <a:rPr lang="en-GB" sz="2200" dirty="0" err="1"/>
              <a:t>salah</a:t>
            </a:r>
            <a:r>
              <a:rPr lang="en-GB" sz="2200" dirty="0"/>
              <a:t> </a:t>
            </a:r>
            <a:r>
              <a:rPr lang="en-GB" sz="2200" dirty="0" err="1"/>
              <a:t>satu</a:t>
            </a:r>
            <a:r>
              <a:rPr lang="en-GB" sz="2200" dirty="0"/>
              <a:t> </a:t>
            </a:r>
            <a:r>
              <a:rPr lang="en-GB" sz="2200" dirty="0" err="1"/>
              <a:t>dari</a:t>
            </a:r>
            <a:r>
              <a:rPr lang="en-GB" sz="2200" dirty="0"/>
              <a:t> </a:t>
            </a:r>
            <a:r>
              <a:rPr lang="en-GB" sz="2200" dirty="0" err="1"/>
              <a:t>tiga</a:t>
            </a:r>
            <a:r>
              <a:rPr lang="en-GB" sz="2200" dirty="0"/>
              <a:t> </a:t>
            </a:r>
            <a:r>
              <a:rPr lang="en-GB" sz="2200" dirty="0" err="1"/>
              <a:t>pesawat</a:t>
            </a:r>
            <a:r>
              <a:rPr lang="en-GB" sz="2200" dirty="0"/>
              <a:t> </a:t>
            </a:r>
            <a:r>
              <a:rPr lang="en-GB" sz="2200" dirty="0" err="1"/>
              <a:t>ulang</a:t>
            </a:r>
            <a:r>
              <a:rPr lang="en-GB" sz="2200" dirty="0"/>
              <a:t> </a:t>
            </a:r>
            <a:r>
              <a:rPr lang="en-GB" sz="2200" dirty="0" err="1"/>
              <a:t>alih</a:t>
            </a:r>
            <a:r>
              <a:rPr lang="en-GB" sz="2200" dirty="0"/>
              <a:t> yang </a:t>
            </a:r>
            <a:r>
              <a:rPr lang="en-GB" sz="2200" dirty="0" err="1"/>
              <a:t>diluncurkan</a:t>
            </a:r>
            <a:r>
              <a:rPr lang="en-GB" sz="2200" dirty="0"/>
              <a:t> </a:t>
            </a:r>
            <a:r>
              <a:rPr lang="en-GB" sz="2200" dirty="0" err="1"/>
              <a:t>oleh</a:t>
            </a:r>
            <a:r>
              <a:rPr lang="en-GB" sz="2200" dirty="0"/>
              <a:t> NASA, </a:t>
            </a:r>
            <a:r>
              <a:rPr lang="en-GB" sz="2200" dirty="0" err="1"/>
              <a:t>Pesawat</a:t>
            </a:r>
            <a:r>
              <a:rPr lang="en-GB" sz="2200" dirty="0"/>
              <a:t> </a:t>
            </a:r>
            <a:r>
              <a:rPr lang="en-GB" sz="2200" dirty="0" err="1"/>
              <a:t>ulang</a:t>
            </a:r>
            <a:r>
              <a:rPr lang="en-GB" sz="2200" dirty="0"/>
              <a:t> </a:t>
            </a:r>
            <a:r>
              <a:rPr lang="en-GB" sz="2200" dirty="0" err="1"/>
              <a:t>alih</a:t>
            </a:r>
            <a:r>
              <a:rPr lang="en-GB" sz="2200" dirty="0"/>
              <a:t> </a:t>
            </a:r>
            <a:r>
              <a:rPr lang="en-GB" sz="2200" dirty="0" err="1"/>
              <a:t>terdiri</a:t>
            </a:r>
            <a:r>
              <a:rPr lang="en-GB" sz="2200" dirty="0"/>
              <a:t> </a:t>
            </a:r>
            <a:r>
              <a:rPr lang="en-GB" sz="2200" dirty="0" err="1"/>
              <a:t>dari</a:t>
            </a:r>
            <a:r>
              <a:rPr lang="en-GB" sz="2200" dirty="0"/>
              <a:t> </a:t>
            </a:r>
            <a:r>
              <a:rPr lang="en-GB" sz="2200" dirty="0" err="1"/>
              <a:t>sayap</a:t>
            </a:r>
            <a:r>
              <a:rPr lang="en-GB" sz="2200" dirty="0"/>
              <a:t> </a:t>
            </a:r>
            <a:r>
              <a:rPr lang="en-GB" sz="2200" dirty="0" err="1"/>
              <a:t>orbiter</a:t>
            </a:r>
            <a:r>
              <a:rPr lang="en-GB" sz="2200" dirty="0"/>
              <a:t> delta yang </a:t>
            </a:r>
            <a:r>
              <a:rPr lang="en-GB" sz="2200" dirty="0" err="1"/>
              <a:t>dapat</a:t>
            </a:r>
            <a:r>
              <a:rPr lang="en-GB" sz="2200" dirty="0"/>
              <a:t> </a:t>
            </a:r>
            <a:r>
              <a:rPr lang="en-GB" sz="2200" dirty="0" err="1"/>
              <a:t>direusable</a:t>
            </a:r>
            <a:r>
              <a:rPr lang="en-GB" sz="2200" dirty="0"/>
              <a:t> yang </a:t>
            </a:r>
            <a:r>
              <a:rPr lang="en-GB" sz="2200" dirty="0" err="1"/>
              <a:t>berisi</a:t>
            </a:r>
            <a:r>
              <a:rPr lang="en-GB" sz="2200" dirty="0"/>
              <a:t> </a:t>
            </a:r>
            <a:r>
              <a:rPr lang="en-GB" sz="2200" dirty="0" err="1"/>
              <a:t>bahan</a:t>
            </a:r>
            <a:r>
              <a:rPr lang="en-GB" sz="2200" dirty="0"/>
              <a:t> </a:t>
            </a:r>
            <a:r>
              <a:rPr lang="en-GB" sz="2200" dirty="0" err="1"/>
              <a:t>bakar</a:t>
            </a:r>
            <a:r>
              <a:rPr lang="en-GB" sz="2200" dirty="0"/>
              <a:t> </a:t>
            </a:r>
            <a:r>
              <a:rPr lang="en-GB" sz="2200" dirty="0" err="1"/>
              <a:t>utama</a:t>
            </a:r>
            <a:r>
              <a:rPr lang="en-GB" sz="2200" dirty="0"/>
              <a:t>, </a:t>
            </a:r>
            <a:r>
              <a:rPr lang="en-GB" sz="2200" dirty="0" err="1"/>
              <a:t>muatan</a:t>
            </a:r>
            <a:r>
              <a:rPr lang="en-GB" sz="2200" dirty="0"/>
              <a:t>, </a:t>
            </a:r>
            <a:r>
              <a:rPr lang="en-GB" sz="2200" dirty="0" err="1"/>
              <a:t>tempat</a:t>
            </a:r>
            <a:r>
              <a:rPr lang="en-GB" sz="2200" dirty="0"/>
              <a:t> </a:t>
            </a:r>
            <a:r>
              <a:rPr lang="en-GB" sz="2200" dirty="0" err="1"/>
              <a:t>penumpang</a:t>
            </a:r>
            <a:r>
              <a:rPr lang="en-GB" sz="2200" dirty="0"/>
              <a:t> </a:t>
            </a:r>
            <a:r>
              <a:rPr lang="en-GB" sz="2200" dirty="0" err="1"/>
              <a:t>dan</a:t>
            </a:r>
            <a:r>
              <a:rPr lang="en-GB" sz="2200" dirty="0"/>
              <a:t> cockpit. </a:t>
            </a:r>
            <a:r>
              <a:rPr lang="sv-SE" sz="2200" dirty="0"/>
              <a:t>Bahan bakar utama terdiri dari hidrogen cair dan oksigen yang disuplay dari tangki eksternal yang dapat diperluas. Roket-roket pendorong tersebut satu persatu akan dijatuhkan untuk mengurangi beban pesawat. </a:t>
            </a:r>
            <a:r>
              <a:rPr lang="en-GB" sz="2200" dirty="0" err="1"/>
              <a:t>Pada</a:t>
            </a:r>
            <a:r>
              <a:rPr lang="en-GB" sz="2200" dirty="0"/>
              <a:t> </a:t>
            </a:r>
            <a:r>
              <a:rPr lang="en-GB" sz="2200" dirty="0" err="1"/>
              <a:t>roket</a:t>
            </a:r>
            <a:r>
              <a:rPr lang="en-GB" sz="2200" dirty="0"/>
              <a:t> buster </a:t>
            </a:r>
            <a:r>
              <a:rPr lang="en-GB" sz="2200" dirty="0" err="1"/>
              <a:t>dibuat</a:t>
            </a:r>
            <a:r>
              <a:rPr lang="en-GB" sz="2200" dirty="0"/>
              <a:t> </a:t>
            </a:r>
            <a:r>
              <a:rPr lang="en-GB" sz="2200" dirty="0" err="1"/>
              <a:t>dalam</a:t>
            </a:r>
            <a:r>
              <a:rPr lang="en-GB" sz="2200" dirty="0"/>
              <a:t> </a:t>
            </a:r>
            <a:r>
              <a:rPr lang="en-GB" sz="2200" dirty="0" err="1"/>
              <a:t>bentuk</a:t>
            </a:r>
            <a:r>
              <a:rPr lang="en-GB" sz="2200" dirty="0"/>
              <a:t> </a:t>
            </a:r>
            <a:r>
              <a:rPr lang="en-GB" sz="2200" dirty="0" err="1"/>
              <a:t>lempengan-lempengan</a:t>
            </a:r>
            <a:r>
              <a:rPr lang="en-GB" sz="2200" dirty="0"/>
              <a:t> yang </a:t>
            </a:r>
            <a:r>
              <a:rPr lang="en-GB" sz="2200" dirty="0" err="1"/>
              <a:t>disatukan</a:t>
            </a:r>
            <a:r>
              <a:rPr lang="en-GB" sz="2200" dirty="0"/>
              <a:t> </a:t>
            </a:r>
            <a:r>
              <a:rPr lang="en-GB" sz="2200" dirty="0" err="1"/>
              <a:t>oleh</a:t>
            </a:r>
            <a:r>
              <a:rPr lang="en-GB" sz="2200" dirty="0"/>
              <a:t> </a:t>
            </a:r>
            <a:r>
              <a:rPr lang="en-GB" sz="2200" dirty="0" err="1"/>
              <a:t>karet</a:t>
            </a:r>
            <a:r>
              <a:rPr lang="en-GB" sz="2200" dirty="0"/>
              <a:t> </a:t>
            </a:r>
            <a:r>
              <a:rPr lang="en-GB" sz="2200" dirty="0" err="1"/>
              <a:t>fulkanisir</a:t>
            </a:r>
            <a:r>
              <a:rPr lang="en-GB" sz="2200" dirty="0"/>
              <a:t> </a:t>
            </a:r>
            <a:r>
              <a:rPr lang="en-GB" sz="2200" dirty="0" err="1"/>
              <a:t>dan</a:t>
            </a:r>
            <a:r>
              <a:rPr lang="en-GB" sz="2200" dirty="0"/>
              <a:t> </a:t>
            </a:r>
            <a:r>
              <a:rPr lang="en-GB" sz="2200" dirty="0" err="1"/>
              <a:t>dempul</a:t>
            </a:r>
            <a:r>
              <a:rPr lang="en-GB" sz="2200" dirty="0"/>
              <a:t> </a:t>
            </a:r>
            <a:r>
              <a:rPr lang="en-GB" sz="2200" dirty="0" err="1"/>
              <a:t>dari</a:t>
            </a:r>
            <a:r>
              <a:rPr lang="en-GB" sz="2200" dirty="0"/>
              <a:t> </a:t>
            </a:r>
            <a:r>
              <a:rPr lang="en-GB" sz="2200" dirty="0" err="1"/>
              <a:t>seng</a:t>
            </a:r>
            <a:r>
              <a:rPr lang="en-GB" sz="2200" dirty="0"/>
              <a:t> </a:t>
            </a:r>
            <a:r>
              <a:rPr lang="en-GB" sz="2200" dirty="0" err="1"/>
              <a:t>nitrat</a:t>
            </a:r>
            <a:r>
              <a:rPr lang="en-GB" sz="2200" dirty="0"/>
              <a:t>( </a:t>
            </a:r>
            <a:r>
              <a:rPr lang="en-GB" sz="2200" dirty="0" err="1"/>
              <a:t>selanjutnya</a:t>
            </a:r>
            <a:r>
              <a:rPr lang="en-GB" sz="2200" dirty="0"/>
              <a:t> </a:t>
            </a:r>
            <a:r>
              <a:rPr lang="en-GB" sz="2200" dirty="0" err="1"/>
              <a:t>diisi</a:t>
            </a:r>
            <a:r>
              <a:rPr lang="en-GB" sz="2200" dirty="0"/>
              <a:t> </a:t>
            </a:r>
            <a:r>
              <a:rPr lang="en-GB" sz="2200" dirty="0" err="1"/>
              <a:t>dengan</a:t>
            </a:r>
            <a:r>
              <a:rPr lang="en-GB" sz="2200" dirty="0"/>
              <a:t> </a:t>
            </a:r>
            <a:r>
              <a:rPr lang="en-GB" sz="2200" dirty="0" err="1"/>
              <a:t>bahan</a:t>
            </a:r>
            <a:r>
              <a:rPr lang="en-GB" sz="2200" dirty="0"/>
              <a:t> </a:t>
            </a:r>
            <a:r>
              <a:rPr lang="en-GB" sz="2200" dirty="0" err="1"/>
              <a:t>bakar</a:t>
            </a:r>
            <a:r>
              <a:rPr lang="en-GB" sz="2200" dirty="0"/>
              <a:t> </a:t>
            </a:r>
            <a:r>
              <a:rPr lang="en-GB" sz="2200" dirty="0" err="1"/>
              <a:t>dari</a:t>
            </a:r>
            <a:r>
              <a:rPr lang="en-GB" sz="2200" dirty="0"/>
              <a:t> aluminium/potassium chloride/iron oxide ( </a:t>
            </a:r>
            <a:r>
              <a:rPr lang="en-GB" sz="2200" dirty="0" err="1"/>
              <a:t>diproduksi</a:t>
            </a:r>
            <a:r>
              <a:rPr lang="en-GB" sz="2200" dirty="0"/>
              <a:t> </a:t>
            </a:r>
            <a:r>
              <a:rPr lang="en-GB" sz="2200" dirty="0" err="1"/>
              <a:t>oleh</a:t>
            </a:r>
            <a:r>
              <a:rPr lang="en-GB" sz="2200" dirty="0"/>
              <a:t> Morton-Thiokol) </a:t>
            </a:r>
            <a:r>
              <a:rPr lang="en-GB" sz="2200" dirty="0">
                <a:sym typeface="Wingdings" pitchFamily="2" charset="2"/>
              </a:rPr>
              <a:t> </a:t>
            </a:r>
            <a:r>
              <a:rPr lang="sv-SE" sz="2200" b="1" dirty="0">
                <a:sym typeface="Wingdings" pitchFamily="2" charset="2"/>
              </a:rPr>
              <a:t>jam 11.38 AM Pesawat diluncurkan 76 detik kemudian diatas ketinggian 50.000 </a:t>
            </a:r>
            <a:r>
              <a:rPr lang="sv-SE" sz="2200" b="1" i="1" dirty="0">
                <a:sym typeface="Wingdings" pitchFamily="2" charset="2"/>
              </a:rPr>
              <a:t>feet</a:t>
            </a:r>
            <a:r>
              <a:rPr lang="sv-SE" sz="2200" b="1" dirty="0">
                <a:sym typeface="Wingdings" pitchFamily="2" charset="2"/>
              </a:rPr>
              <a:t> pesawat meledak</a:t>
            </a:r>
          </a:p>
          <a:p>
            <a:pPr marL="342900" indent="-342900" algn="just">
              <a:tabLst>
                <a:tab pos="355600" algn="l"/>
              </a:tabLst>
            </a:pPr>
            <a:endParaRPr lang="sv-SE" sz="2200" b="1" dirty="0">
              <a:sym typeface="Wingdings" pitchFamily="2" charset="2"/>
            </a:endParaRPr>
          </a:p>
        </p:txBody>
      </p:sp>
      <p:graphicFrame>
        <p:nvGraphicFramePr>
          <p:cNvPr id="11266" name="Object 5"/>
          <p:cNvGraphicFramePr>
            <a:graphicFrameLocks noChangeAspect="1"/>
          </p:cNvGraphicFramePr>
          <p:nvPr/>
        </p:nvGraphicFramePr>
        <p:xfrm>
          <a:off x="-4602163" y="3421063"/>
          <a:ext cx="142875" cy="200025"/>
        </p:xfrm>
        <a:graphic>
          <a:graphicData uri="http://schemas.openxmlformats.org/presentationml/2006/ole">
            <p:oleObj spid="_x0000_s23554" name="Equation" r:id="rId4" imgW="139639" imgH="203112"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a:spLocks noGrp="1"/>
          </p:cNvSpPr>
          <p:nvPr>
            <p:ph type="sldNum" sz="quarter" idx="12"/>
          </p:nvPr>
        </p:nvSpPr>
        <p:spPr>
          <a:noFill/>
        </p:spPr>
        <p:txBody>
          <a:bodyPr/>
          <a:lstStyle/>
          <a:p>
            <a:fld id="{F77D4D15-02D2-4857-934E-14101337B1F1}" type="slidenum">
              <a:rPr lang="en-GB"/>
              <a:pPr/>
              <a:t>13</a:t>
            </a:fld>
            <a:r>
              <a:rPr lang="en-GB"/>
              <a:t>/264</a:t>
            </a:r>
          </a:p>
        </p:txBody>
      </p:sp>
      <p:graphicFrame>
        <p:nvGraphicFramePr>
          <p:cNvPr id="12290" name="Object 9"/>
          <p:cNvGraphicFramePr>
            <a:graphicFrameLocks noChangeAspect="1"/>
          </p:cNvGraphicFramePr>
          <p:nvPr/>
        </p:nvGraphicFramePr>
        <p:xfrm>
          <a:off x="-2179638" y="2690813"/>
          <a:ext cx="142875" cy="200025"/>
        </p:xfrm>
        <a:graphic>
          <a:graphicData uri="http://schemas.openxmlformats.org/presentationml/2006/ole">
            <p:oleObj spid="_x0000_s24578" name="Equation" r:id="rId4" imgW="139639" imgH="203112" progId="Equation.3">
              <p:embed/>
            </p:oleObj>
          </a:graphicData>
        </a:graphic>
      </p:graphicFrame>
      <p:sp>
        <p:nvSpPr>
          <p:cNvPr id="12292" name="Rectangle 11"/>
          <p:cNvSpPr>
            <a:spLocks noChangeArrowheads="1"/>
          </p:cNvSpPr>
          <p:nvPr/>
        </p:nvSpPr>
        <p:spPr bwMode="auto">
          <a:xfrm>
            <a:off x="844550" y="501650"/>
            <a:ext cx="7615238" cy="5570756"/>
          </a:xfrm>
          <a:prstGeom prst="rect">
            <a:avLst/>
          </a:prstGeom>
          <a:noFill/>
          <a:ln w="9525">
            <a:noFill/>
            <a:miter lim="800000"/>
            <a:headEnd/>
            <a:tailEnd/>
          </a:ln>
        </p:spPr>
        <p:txBody>
          <a:bodyPr anchor="ctr">
            <a:spAutoFit/>
          </a:bodyPr>
          <a:lstStyle/>
          <a:p>
            <a:pPr marL="342900" indent="-342900" algn="just">
              <a:tabLst>
                <a:tab pos="273050" algn="l"/>
              </a:tabLst>
            </a:pPr>
            <a:r>
              <a:rPr lang="sv-SE" b="1" dirty="0">
                <a:latin typeface="Arial Unicode MS" pitchFamily="34" charset="-128"/>
                <a:ea typeface="Arial Unicode MS" pitchFamily="34" charset="-128"/>
                <a:cs typeface="Arial Unicode MS" pitchFamily="34" charset="-128"/>
                <a:sym typeface="Wingdings" pitchFamily="2" charset="2"/>
              </a:rPr>
              <a:t>Permasalahan etika :</a:t>
            </a:r>
            <a:r>
              <a:rPr lang="en-GB" b="1" dirty="0"/>
              <a:t> </a:t>
            </a:r>
          </a:p>
          <a:p>
            <a:pPr marL="342900" indent="-342900" algn="just">
              <a:buFontTx/>
              <a:buChar char="•"/>
              <a:tabLst>
                <a:tab pos="273050" algn="l"/>
              </a:tabLst>
            </a:pPr>
            <a:r>
              <a:rPr lang="en-GB" dirty="0"/>
              <a:t>28 </a:t>
            </a:r>
            <a:r>
              <a:rPr lang="en-GB" dirty="0" err="1"/>
              <a:t>Januari</a:t>
            </a:r>
            <a:r>
              <a:rPr lang="en-GB" dirty="0"/>
              <a:t> 1986 ( test </a:t>
            </a:r>
            <a:r>
              <a:rPr lang="en-GB" dirty="0" err="1"/>
              <a:t>temperatur</a:t>
            </a:r>
            <a:r>
              <a:rPr lang="en-GB" dirty="0"/>
              <a:t> ( </a:t>
            </a:r>
            <a:r>
              <a:rPr lang="en-GB" dirty="0" err="1"/>
              <a:t>malam</a:t>
            </a:r>
            <a:r>
              <a:rPr lang="en-GB" dirty="0"/>
              <a:t> </a:t>
            </a:r>
            <a:r>
              <a:rPr lang="en-GB" dirty="0" err="1"/>
              <a:t>hari</a:t>
            </a:r>
            <a:r>
              <a:rPr lang="en-GB" dirty="0"/>
              <a:t> </a:t>
            </a:r>
            <a:r>
              <a:rPr lang="en-GB" dirty="0" err="1"/>
              <a:t>suhunya</a:t>
            </a:r>
            <a:r>
              <a:rPr lang="en-GB" dirty="0"/>
              <a:t> </a:t>
            </a:r>
            <a:r>
              <a:rPr lang="en-GB" dirty="0" err="1"/>
              <a:t>dibawah</a:t>
            </a:r>
            <a:r>
              <a:rPr lang="en-GB" dirty="0"/>
              <a:t> </a:t>
            </a:r>
            <a:r>
              <a:rPr lang="en-GB" dirty="0" err="1"/>
              <a:t>titik</a:t>
            </a:r>
            <a:r>
              <a:rPr lang="en-GB" dirty="0"/>
              <a:t> </a:t>
            </a:r>
            <a:r>
              <a:rPr lang="en-GB" dirty="0" err="1"/>
              <a:t>beku</a:t>
            </a:r>
            <a:r>
              <a:rPr lang="en-GB" dirty="0"/>
              <a:t>, </a:t>
            </a:r>
            <a:r>
              <a:rPr lang="en-GB" dirty="0" err="1"/>
              <a:t>pagi</a:t>
            </a:r>
            <a:r>
              <a:rPr lang="en-GB" dirty="0"/>
              <a:t> ( EMBED Equation.3   EMBED Equation.3  36</a:t>
            </a:r>
            <a:r>
              <a:rPr lang="sv-SE" dirty="0"/>
              <a:t>0 F.</a:t>
            </a:r>
            <a:endParaRPr lang="en-GB" dirty="0"/>
          </a:p>
          <a:p>
            <a:pPr marL="342900" indent="-342900" algn="just">
              <a:tabLst>
                <a:tab pos="273050" algn="l"/>
              </a:tabLst>
            </a:pPr>
            <a:r>
              <a:rPr lang="sv-SE" dirty="0"/>
              <a:t>	 Peluncuran </a:t>
            </a:r>
            <a:r>
              <a:rPr lang="en-GB" dirty="0">
                <a:sym typeface="Wingdings" pitchFamily="2" charset="2"/>
              </a:rPr>
              <a:t></a:t>
            </a:r>
            <a:r>
              <a:rPr lang="sv-SE" dirty="0"/>
              <a:t> </a:t>
            </a:r>
            <a:r>
              <a:rPr lang="sv-SE" dirty="0">
                <a:sym typeface="Wingdings" pitchFamily="2" charset="2"/>
              </a:rPr>
              <a:t>	- Diskusi : es </a:t>
            </a:r>
            <a:r>
              <a:rPr lang="en-GB" dirty="0">
                <a:sym typeface="Wingdings" pitchFamily="2" charset="2"/>
              </a:rPr>
              <a:t></a:t>
            </a:r>
            <a:r>
              <a:rPr lang="sv-SE" dirty="0"/>
              <a:t> merusak orbiter atau fuel tank</a:t>
            </a:r>
            <a:endParaRPr lang="en-GB" dirty="0">
              <a:sym typeface="Wingdings" pitchFamily="2" charset="2"/>
            </a:endParaRPr>
          </a:p>
          <a:p>
            <a:pPr marL="342900" indent="-342900" algn="just">
              <a:tabLst>
                <a:tab pos="273050" algn="l"/>
              </a:tabLst>
            </a:pPr>
            <a:r>
              <a:rPr lang="sv-SE" dirty="0">
                <a:sym typeface="Wingdings" pitchFamily="2" charset="2"/>
              </a:rPr>
              <a:t>			- Booster ring </a:t>
            </a:r>
            <a:r>
              <a:rPr lang="en-GB" dirty="0">
                <a:sym typeface="Wingdings" pitchFamily="2" charset="2"/>
              </a:rPr>
              <a:t></a:t>
            </a:r>
            <a:r>
              <a:rPr lang="sv-SE" dirty="0"/>
              <a:t> berbahaya bila suhu </a:t>
            </a:r>
            <a:r>
              <a:rPr lang="sv-SE" dirty="0">
                <a:latin typeface="Arial Unicode MS" pitchFamily="34" charset="-128"/>
                <a:ea typeface="Arial Unicode MS" pitchFamily="34" charset="-128"/>
                <a:cs typeface="Arial Unicode MS" pitchFamily="34" charset="-128"/>
              </a:rPr>
              <a:t>53</a:t>
            </a:r>
            <a:r>
              <a:rPr lang="sv-SE" baseline="30000" dirty="0">
                <a:latin typeface="Arial Unicode MS" pitchFamily="34" charset="-128"/>
                <a:ea typeface="Arial Unicode MS" pitchFamily="34" charset="-128"/>
                <a:cs typeface="Arial Unicode MS" pitchFamily="34" charset="-128"/>
              </a:rPr>
              <a:t>0</a:t>
            </a:r>
            <a:r>
              <a:rPr lang="sv-SE" dirty="0">
                <a:latin typeface="Arial Unicode MS" pitchFamily="34" charset="-128"/>
                <a:ea typeface="Arial Unicode MS" pitchFamily="34" charset="-128"/>
                <a:cs typeface="Arial Unicode MS" pitchFamily="34" charset="-128"/>
              </a:rPr>
              <a:t> F</a:t>
            </a:r>
            <a:endParaRPr lang="en-GB" dirty="0"/>
          </a:p>
          <a:p>
            <a:pPr marL="342900" indent="-342900" algn="just" eaLnBrk="0" hangingPunct="0">
              <a:tabLst>
                <a:tab pos="273050" algn="l"/>
              </a:tabLst>
            </a:pPr>
            <a:r>
              <a:rPr lang="sv-SE" b="1" dirty="0">
                <a:latin typeface="Arial Unicode MS" pitchFamily="34" charset="-128"/>
                <a:ea typeface="Arial Unicode MS" pitchFamily="34" charset="-128"/>
                <a:cs typeface="Arial Unicode MS" pitchFamily="34" charset="-128"/>
              </a:rPr>
              <a:t>				</a:t>
            </a:r>
            <a:r>
              <a:rPr lang="en-GB" dirty="0">
                <a:latin typeface="Arial Unicode MS" pitchFamily="34" charset="-128"/>
                <a:ea typeface="Arial Unicode MS" pitchFamily="34" charset="-128"/>
                <a:cs typeface="Arial Unicode MS" pitchFamily="34" charset="-128"/>
                <a:sym typeface="Wingdings" pitchFamily="2" charset="2"/>
              </a:rPr>
              <a:t></a:t>
            </a:r>
            <a:r>
              <a:rPr lang="sv-SE" dirty="0">
                <a:latin typeface="Arial Unicode MS" pitchFamily="34" charset="-128"/>
                <a:ea typeface="Arial Unicode MS" pitchFamily="34" charset="-128"/>
                <a:cs typeface="Arial Unicode MS" pitchFamily="34" charset="-128"/>
              </a:rPr>
              <a:t> kepentingan :</a:t>
            </a:r>
            <a:r>
              <a:rPr lang="sv-SE" dirty="0">
                <a:latin typeface="Arial Unicode MS" pitchFamily="34" charset="-128"/>
                <a:ea typeface="Arial Unicode MS" pitchFamily="34" charset="-128"/>
                <a:cs typeface="Arial Unicode MS" pitchFamily="34" charset="-128"/>
                <a:sym typeface="Wingdings" pitchFamily="2" charset="2"/>
              </a:rPr>
              <a:t>  </a:t>
            </a:r>
            <a:endParaRPr lang="en-GB" dirty="0">
              <a:sym typeface="Wingdings" pitchFamily="2" charset="2"/>
            </a:endParaRPr>
          </a:p>
          <a:p>
            <a:pPr marL="342900" indent="-342900" algn="just" eaLnBrk="0" hangingPunct="0">
              <a:tabLst>
                <a:tab pos="273050" algn="l"/>
              </a:tabLst>
            </a:pPr>
            <a:r>
              <a:rPr lang="sv-SE" dirty="0">
                <a:latin typeface="Arial Unicode MS" pitchFamily="34" charset="-128"/>
                <a:ea typeface="Arial Unicode MS" pitchFamily="34" charset="-128"/>
                <a:cs typeface="Arial Unicode MS" pitchFamily="34" charset="-128"/>
                <a:sym typeface="Wingdings" pitchFamily="2" charset="2"/>
              </a:rPr>
              <a:t>				     </a:t>
            </a:r>
            <a:r>
              <a:rPr lang="sv-SE" sz="1600" dirty="0">
                <a:latin typeface="Arial Unicode MS" pitchFamily="34" charset="-128"/>
                <a:ea typeface="Arial Unicode MS" pitchFamily="34" charset="-128"/>
                <a:cs typeface="Arial Unicode MS" pitchFamily="34" charset="-128"/>
                <a:sym typeface="Wingdings" pitchFamily="2" charset="2"/>
              </a:rPr>
              <a:t>- Perusahaan Morton-Thiokol </a:t>
            </a:r>
            <a:r>
              <a:rPr lang="en-GB" sz="1600" dirty="0">
                <a:latin typeface="Arial Unicode MS" pitchFamily="34" charset="-128"/>
                <a:ea typeface="Arial Unicode MS" pitchFamily="34" charset="-128"/>
                <a:cs typeface="Arial Unicode MS" pitchFamily="34" charset="-128"/>
                <a:sym typeface="Wingdings" pitchFamily="2" charset="2"/>
              </a:rPr>
              <a:t></a:t>
            </a:r>
            <a:r>
              <a:rPr lang="sv-SE" sz="1600" dirty="0">
                <a:latin typeface="Arial Unicode MS" pitchFamily="34" charset="-128"/>
                <a:ea typeface="Arial Unicode MS" pitchFamily="34" charset="-128"/>
                <a:cs typeface="Arial Unicode MS" pitchFamily="34" charset="-128"/>
              </a:rPr>
              <a:t> kontrak roket di NASA</a:t>
            </a:r>
            <a:endParaRPr lang="en-GB" sz="1600" dirty="0">
              <a:sym typeface="Wingdings" pitchFamily="2" charset="2"/>
            </a:endParaRPr>
          </a:p>
          <a:p>
            <a:pPr marL="342900" indent="-342900" algn="just" eaLnBrk="0" hangingPunct="0">
              <a:buFont typeface="Wingdings 3" pitchFamily="18" charset="2"/>
              <a:buNone/>
              <a:tabLst>
                <a:tab pos="273050" algn="l"/>
              </a:tabLst>
            </a:pPr>
            <a:r>
              <a:rPr lang="sv-SE" sz="1600" dirty="0">
                <a:latin typeface="Arial Unicode MS" pitchFamily="34" charset="-128"/>
                <a:ea typeface="Arial Unicode MS" pitchFamily="34" charset="-128"/>
                <a:cs typeface="Arial Unicode MS" pitchFamily="34" charset="-128"/>
                <a:sym typeface="Wingdings" pitchFamily="2" charset="2"/>
              </a:rPr>
              <a:t>				     - NASA : Harus menerbangkan pesawat ulang alik </a:t>
            </a:r>
          </a:p>
          <a:p>
            <a:pPr marL="342900" indent="-342900" algn="just" eaLnBrk="0" hangingPunct="0">
              <a:buFont typeface="Wingdings 3" pitchFamily="18" charset="2"/>
              <a:buNone/>
              <a:tabLst>
                <a:tab pos="273050" algn="l"/>
              </a:tabLst>
            </a:pPr>
            <a:endParaRPr lang="en-GB" sz="1600" dirty="0">
              <a:sym typeface="Wingdings" pitchFamily="2" charset="2"/>
            </a:endParaRPr>
          </a:p>
          <a:p>
            <a:pPr marL="342900" indent="-342900" algn="just" eaLnBrk="0" hangingPunct="0">
              <a:tabLst>
                <a:tab pos="273050" algn="l"/>
              </a:tabLst>
            </a:pPr>
            <a:r>
              <a:rPr lang="sv-SE" dirty="0">
                <a:latin typeface="Arial Unicode MS" pitchFamily="34" charset="-128"/>
                <a:ea typeface="Arial Unicode MS" pitchFamily="34" charset="-128"/>
                <a:cs typeface="Arial Unicode MS" pitchFamily="34" charset="-128"/>
                <a:sym typeface="Wingdings" pitchFamily="2" charset="2"/>
              </a:rPr>
              <a:t>	 Keputusan  </a:t>
            </a:r>
            <a:r>
              <a:rPr lang="en-GB" dirty="0">
                <a:latin typeface="Arial Unicode MS" pitchFamily="34" charset="-128"/>
                <a:ea typeface="Arial Unicode MS" pitchFamily="34" charset="-128"/>
                <a:cs typeface="Arial Unicode MS" pitchFamily="34" charset="-128"/>
                <a:sym typeface="Wingdings" pitchFamily="2" charset="2"/>
              </a:rPr>
              <a:t></a:t>
            </a:r>
            <a:r>
              <a:rPr lang="sv-SE" dirty="0">
                <a:latin typeface="Arial Unicode MS" pitchFamily="34" charset="-128"/>
                <a:ea typeface="Arial Unicode MS" pitchFamily="34" charset="-128"/>
                <a:cs typeface="Arial Unicode MS" pitchFamily="34" charset="-128"/>
              </a:rPr>
              <a:t>  </a:t>
            </a:r>
            <a:r>
              <a:rPr lang="sv-SE" dirty="0">
                <a:latin typeface="Arial Unicode MS" pitchFamily="34" charset="-128"/>
                <a:ea typeface="Arial Unicode MS" pitchFamily="34" charset="-128"/>
                <a:cs typeface="Arial Unicode MS" pitchFamily="34" charset="-128"/>
                <a:sym typeface="Wingdings" pitchFamily="2" charset="2"/>
              </a:rPr>
              <a:t>jam 11.38 AM Pesawat diluncurkan 76 detik kemudian diatas </a:t>
            </a:r>
            <a:r>
              <a:rPr lang="sv-SE" dirty="0" smtClean="0">
                <a:latin typeface="Arial Unicode MS" pitchFamily="34" charset="-128"/>
                <a:ea typeface="Arial Unicode MS" pitchFamily="34" charset="-128"/>
                <a:cs typeface="Arial Unicode MS" pitchFamily="34" charset="-128"/>
                <a:sym typeface="Wingdings" pitchFamily="2" charset="2"/>
              </a:rPr>
              <a:t> ketinggian </a:t>
            </a:r>
            <a:r>
              <a:rPr lang="sv-SE" dirty="0">
                <a:latin typeface="Arial Unicode MS" pitchFamily="34" charset="-128"/>
                <a:ea typeface="Arial Unicode MS" pitchFamily="34" charset="-128"/>
                <a:cs typeface="Arial Unicode MS" pitchFamily="34" charset="-128"/>
                <a:sym typeface="Wingdings" pitchFamily="2" charset="2"/>
              </a:rPr>
              <a:t>50.000 feet pesawat meledak</a:t>
            </a:r>
            <a:endParaRPr lang="en-GB" dirty="0">
              <a:sym typeface="Wingdings" pitchFamily="2" charset="2"/>
            </a:endParaRPr>
          </a:p>
          <a:p>
            <a:pPr marL="342900" indent="-342900" algn="just" eaLnBrk="0" hangingPunct="0">
              <a:tabLst>
                <a:tab pos="273050" algn="l"/>
              </a:tabLst>
            </a:pPr>
            <a:endParaRPr lang="sv-SE" dirty="0">
              <a:latin typeface="Arial Unicode MS" pitchFamily="34" charset="-128"/>
              <a:ea typeface="Arial Unicode MS" pitchFamily="34" charset="-128"/>
              <a:cs typeface="Arial Unicode MS" pitchFamily="34" charset="-128"/>
              <a:sym typeface="Wingdings" pitchFamily="2" charset="2"/>
            </a:endParaRPr>
          </a:p>
          <a:p>
            <a:pPr marL="342900" indent="-342900" algn="just" eaLnBrk="0" hangingPunct="0">
              <a:buFontTx/>
              <a:buChar char="•"/>
              <a:tabLst>
                <a:tab pos="273050" algn="l"/>
              </a:tabLst>
            </a:pPr>
            <a:r>
              <a:rPr lang="en-GB" dirty="0" err="1">
                <a:latin typeface="Arial Unicode MS" pitchFamily="34" charset="-128"/>
                <a:ea typeface="Arial Unicode MS" pitchFamily="34" charset="-128"/>
                <a:cs typeface="Arial Unicode MS" pitchFamily="34" charset="-128"/>
                <a:sym typeface="Wingdings" pitchFamily="2" charset="2"/>
              </a:rPr>
              <a:t>Haruskah</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Morton_Thiokol</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menyalahkan</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manajemen</a:t>
            </a:r>
            <a:r>
              <a:rPr lang="en-GB" dirty="0">
                <a:latin typeface="Arial Unicode MS" pitchFamily="34" charset="-128"/>
                <a:ea typeface="Arial Unicode MS" pitchFamily="34" charset="-128"/>
                <a:cs typeface="Arial Unicode MS" pitchFamily="34" charset="-128"/>
                <a:sym typeface="Wingdings" pitchFamily="2" charset="2"/>
              </a:rPr>
              <a:t> NASA yang </a:t>
            </a:r>
            <a:r>
              <a:rPr lang="en-GB" dirty="0" err="1">
                <a:latin typeface="Arial Unicode MS" pitchFamily="34" charset="-128"/>
                <a:ea typeface="Arial Unicode MS" pitchFamily="34" charset="-128"/>
                <a:cs typeface="Arial Unicode MS" pitchFamily="34" charset="-128"/>
                <a:sym typeface="Wingdings" pitchFamily="2" charset="2"/>
              </a:rPr>
              <a:t>telah</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mengancam</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keselamatan</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awak</a:t>
            </a:r>
            <a:r>
              <a:rPr lang="en-GB" dirty="0">
                <a:latin typeface="Arial Unicode MS" pitchFamily="34" charset="-128"/>
                <a:ea typeface="Arial Unicode MS" pitchFamily="34" charset="-128"/>
                <a:cs typeface="Arial Unicode MS" pitchFamily="34" charset="-128"/>
                <a:sym typeface="Wingdings" pitchFamily="2" charset="2"/>
              </a:rPr>
              <a:t> challenger</a:t>
            </a:r>
            <a:endParaRPr lang="en-GB" dirty="0">
              <a:sym typeface="Wingdings" pitchFamily="2" charset="2"/>
            </a:endParaRPr>
          </a:p>
          <a:p>
            <a:pPr marL="342900" indent="-342900" algn="just" eaLnBrk="0" hangingPunct="0">
              <a:buFontTx/>
              <a:buChar char="•"/>
              <a:tabLst>
                <a:tab pos="273050" algn="l"/>
              </a:tabLst>
            </a:pPr>
            <a:r>
              <a:rPr lang="en-GB" dirty="0" err="1">
                <a:latin typeface="Arial Unicode MS" pitchFamily="34" charset="-128"/>
                <a:ea typeface="Arial Unicode MS" pitchFamily="34" charset="-128"/>
                <a:cs typeface="Arial Unicode MS" pitchFamily="34" charset="-128"/>
                <a:sym typeface="Wingdings" pitchFamily="2" charset="2"/>
              </a:rPr>
              <a:t>Bahwa</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Astronot</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tahu</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kalau</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peluncuran</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ini</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sangat</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berbahaya</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dan</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mereka</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tetap</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mau</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mengambil</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resiko</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untuk</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tetap</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mengudara</a:t>
            </a:r>
            <a:endParaRPr lang="en-GB" dirty="0">
              <a:sym typeface="Wingdings" pitchFamily="2" charset="2"/>
            </a:endParaRPr>
          </a:p>
          <a:p>
            <a:pPr marL="342900" indent="-342900" algn="just" eaLnBrk="0" hangingPunct="0">
              <a:buFontTx/>
              <a:buChar char="•"/>
              <a:tabLst>
                <a:tab pos="273050" algn="l"/>
              </a:tabLst>
            </a:pPr>
            <a:r>
              <a:rPr lang="en-GB" dirty="0" err="1">
                <a:latin typeface="Arial Unicode MS" pitchFamily="34" charset="-128"/>
                <a:ea typeface="Arial Unicode MS" pitchFamily="34" charset="-128"/>
                <a:cs typeface="Arial Unicode MS" pitchFamily="34" charset="-128"/>
                <a:sym typeface="Wingdings" pitchFamily="2" charset="2"/>
              </a:rPr>
              <a:t>Sangatlah</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tidak</a:t>
            </a:r>
            <a:r>
              <a:rPr lang="en-GB" dirty="0">
                <a:latin typeface="Arial Unicode MS" pitchFamily="34" charset="-128"/>
                <a:ea typeface="Arial Unicode MS" pitchFamily="34" charset="-128"/>
                <a:cs typeface="Arial Unicode MS" pitchFamily="34" charset="-128"/>
                <a:sym typeface="Wingdings" pitchFamily="2" charset="2"/>
              </a:rPr>
              <a:t> fair </a:t>
            </a:r>
            <a:r>
              <a:rPr lang="en-GB" dirty="0" err="1">
                <a:latin typeface="Arial Unicode MS" pitchFamily="34" charset="-128"/>
                <a:ea typeface="Arial Unicode MS" pitchFamily="34" charset="-128"/>
                <a:cs typeface="Arial Unicode MS" pitchFamily="34" charset="-128"/>
                <a:sym typeface="Wingdings" pitchFamily="2" charset="2"/>
              </a:rPr>
              <a:t>kalau</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hanya</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menyalahkan</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manajer</a:t>
            </a:r>
            <a:r>
              <a:rPr lang="en-GB" dirty="0">
                <a:latin typeface="Arial Unicode MS" pitchFamily="34" charset="-128"/>
                <a:ea typeface="Arial Unicode MS" pitchFamily="34" charset="-128"/>
                <a:cs typeface="Arial Unicode MS" pitchFamily="34" charset="-128"/>
                <a:sym typeface="Wingdings" pitchFamily="2" charset="2"/>
              </a:rPr>
              <a:t> NASA, </a:t>
            </a:r>
            <a:r>
              <a:rPr lang="en-GB" dirty="0" err="1">
                <a:latin typeface="Arial Unicode MS" pitchFamily="34" charset="-128"/>
                <a:ea typeface="Arial Unicode MS" pitchFamily="34" charset="-128"/>
                <a:cs typeface="Arial Unicode MS" pitchFamily="34" charset="-128"/>
                <a:sym typeface="Wingdings" pitchFamily="2" charset="2"/>
              </a:rPr>
              <a:t>karena</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setiap</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penerbangan</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pasti</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penuh</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dengan</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resiko</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kecelakaan</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dan</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harus</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ada</a:t>
            </a:r>
            <a:r>
              <a:rPr lang="en-GB" dirty="0">
                <a:latin typeface="Arial Unicode MS" pitchFamily="34" charset="-128"/>
                <a:ea typeface="Arial Unicode MS" pitchFamily="34" charset="-128"/>
                <a:cs typeface="Arial Unicode MS" pitchFamily="34" charset="-128"/>
                <a:sym typeface="Wingdings" pitchFamily="2" charset="2"/>
              </a:rPr>
              <a:t> yang </a:t>
            </a:r>
            <a:r>
              <a:rPr lang="en-GB" dirty="0" err="1" smtClean="0">
                <a:latin typeface="Arial Unicode MS" pitchFamily="34" charset="-128"/>
                <a:ea typeface="Arial Unicode MS" pitchFamily="34" charset="-128"/>
                <a:cs typeface="Arial Unicode MS" pitchFamily="34" charset="-128"/>
                <a:sym typeface="Wingdings" pitchFamily="2" charset="2"/>
              </a:rPr>
              <a:t>memutuskan</a:t>
            </a:r>
            <a:r>
              <a:rPr lang="en-GB" dirty="0" smtClean="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untuk</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melakukan</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peluncuran</a:t>
            </a:r>
            <a:r>
              <a:rPr lang="en-GB" dirty="0">
                <a:latin typeface="Arial Unicode MS" pitchFamily="34" charset="-128"/>
                <a:ea typeface="Arial Unicode MS" pitchFamily="34" charset="-128"/>
                <a:cs typeface="Arial Unicode MS" pitchFamily="34" charset="-128"/>
                <a:sym typeface="Wingdings" pitchFamily="2" charset="2"/>
              </a:rPr>
              <a:t> </a:t>
            </a:r>
            <a:endParaRPr lang="en-GB" dirty="0">
              <a:sym typeface="Wingdings" pitchFamily="2" charset="2"/>
            </a:endParaRPr>
          </a:p>
          <a:p>
            <a:pPr marL="342900" indent="-342900" algn="just" eaLnBrk="0" hangingPunct="0">
              <a:buFontTx/>
              <a:buChar char="•"/>
              <a:tabLst>
                <a:tab pos="273050" algn="l"/>
              </a:tabLst>
            </a:pPr>
            <a:r>
              <a:rPr lang="en-GB" dirty="0" err="1">
                <a:latin typeface="Arial Unicode MS" pitchFamily="34" charset="-128"/>
                <a:ea typeface="Arial Unicode MS" pitchFamily="34" charset="-128"/>
                <a:cs typeface="Arial Unicode MS" pitchFamily="34" charset="-128"/>
                <a:sym typeface="Wingdings" pitchFamily="2" charset="2"/>
              </a:rPr>
              <a:t>Apakah</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ada</a:t>
            </a:r>
            <a:r>
              <a:rPr lang="en-GB" dirty="0">
                <a:latin typeface="Arial Unicode MS" pitchFamily="34" charset="-128"/>
                <a:ea typeface="Arial Unicode MS" pitchFamily="34" charset="-128"/>
                <a:cs typeface="Arial Unicode MS" pitchFamily="34" charset="-128"/>
                <a:sym typeface="Wingdings" pitchFamily="2" charset="2"/>
              </a:rPr>
              <a:t> </a:t>
            </a:r>
            <a:r>
              <a:rPr lang="en-GB" dirty="0" err="1">
                <a:latin typeface="Arial Unicode MS" pitchFamily="34" charset="-128"/>
                <a:ea typeface="Arial Unicode MS" pitchFamily="34" charset="-128"/>
                <a:cs typeface="Arial Unicode MS" pitchFamily="34" charset="-128"/>
                <a:sym typeface="Wingdings" pitchFamily="2" charset="2"/>
              </a:rPr>
              <a:t>kesalahan</a:t>
            </a:r>
            <a:r>
              <a:rPr lang="en-GB" dirty="0">
                <a:latin typeface="Arial Unicode MS" pitchFamily="34" charset="-128"/>
                <a:ea typeface="Arial Unicode MS" pitchFamily="34" charset="-128"/>
                <a:cs typeface="Arial Unicode MS" pitchFamily="34" charset="-128"/>
                <a:sym typeface="Wingdings" pitchFamily="2" charset="2"/>
              </a:rPr>
              <a:t> engineer yang </a:t>
            </a:r>
            <a:r>
              <a:rPr lang="en-GB" dirty="0" err="1">
                <a:latin typeface="Arial Unicode MS" pitchFamily="34" charset="-128"/>
                <a:ea typeface="Arial Unicode MS" pitchFamily="34" charset="-128"/>
                <a:cs typeface="Arial Unicode MS" pitchFamily="34" charset="-128"/>
                <a:sym typeface="Wingdings" pitchFamily="2" charset="2"/>
              </a:rPr>
              <a:t>membangun</a:t>
            </a:r>
            <a:r>
              <a:rPr lang="en-GB" dirty="0">
                <a:latin typeface="Arial Unicode MS" pitchFamily="34" charset="-128"/>
                <a:ea typeface="Arial Unicode MS" pitchFamily="34" charset="-128"/>
                <a:cs typeface="Arial Unicode MS" pitchFamily="34" charset="-128"/>
                <a:sym typeface="Wingdings" pitchFamily="2" charset="2"/>
              </a:rPr>
              <a:t> challenger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2"/>
          </p:nvPr>
        </p:nvSpPr>
        <p:spPr>
          <a:noFill/>
        </p:spPr>
        <p:txBody>
          <a:bodyPr/>
          <a:lstStyle/>
          <a:p>
            <a:fld id="{BB1DD193-7B1B-4AEF-AB9A-C1E1382D7B14}" type="slidenum">
              <a:rPr lang="en-GB"/>
              <a:pPr/>
              <a:t>14</a:t>
            </a:fld>
            <a:r>
              <a:rPr lang="en-GB"/>
              <a:t>/264</a:t>
            </a:r>
          </a:p>
        </p:txBody>
      </p:sp>
      <p:sp>
        <p:nvSpPr>
          <p:cNvPr id="105475" name="Rectangle 3"/>
          <p:cNvSpPr>
            <a:spLocks noGrp="1" noChangeArrowheads="1"/>
          </p:cNvSpPr>
          <p:nvPr>
            <p:ph sz="quarter" idx="1"/>
          </p:nvPr>
        </p:nvSpPr>
        <p:spPr>
          <a:xfrm>
            <a:off x="590550" y="685800"/>
            <a:ext cx="8229600" cy="5327650"/>
          </a:xfrm>
        </p:spPr>
        <p:txBody>
          <a:bodyPr>
            <a:noAutofit/>
          </a:bodyPr>
          <a:lstStyle/>
          <a:p>
            <a:pPr eaLnBrk="1" hangingPunct="1">
              <a:lnSpc>
                <a:spcPct val="80000"/>
              </a:lnSpc>
              <a:buFont typeface="Wingdings" pitchFamily="2" charset="2"/>
              <a:buNone/>
            </a:pPr>
            <a:r>
              <a:rPr lang="en-US" sz="2000" b="1" dirty="0" err="1" smtClean="0"/>
              <a:t>Etika</a:t>
            </a:r>
            <a:r>
              <a:rPr lang="en-US" sz="2000" b="1" dirty="0" smtClean="0"/>
              <a:t> Engineer</a:t>
            </a:r>
            <a:endParaRPr lang="en-US" sz="2000" dirty="0" smtClean="0"/>
          </a:p>
          <a:p>
            <a:pPr eaLnBrk="1" hangingPunct="1">
              <a:lnSpc>
                <a:spcPct val="80000"/>
              </a:lnSpc>
            </a:pPr>
            <a:r>
              <a:rPr lang="en-US" sz="2000" b="1" dirty="0" err="1" smtClean="0"/>
              <a:t>Perhimpunan</a:t>
            </a:r>
            <a:r>
              <a:rPr lang="en-US" sz="2000" b="1" dirty="0" smtClean="0"/>
              <a:t> professional </a:t>
            </a:r>
            <a:r>
              <a:rPr lang="en-US" sz="2000" b="1" dirty="0" err="1" smtClean="0"/>
              <a:t>biasanya</a:t>
            </a:r>
            <a:r>
              <a:rPr lang="en-US" sz="2000" b="1" dirty="0" smtClean="0"/>
              <a:t> </a:t>
            </a:r>
            <a:r>
              <a:rPr lang="en-US" sz="2000" b="1" dirty="0" err="1" smtClean="0"/>
              <a:t>mempunyai</a:t>
            </a:r>
            <a:r>
              <a:rPr lang="en-US" sz="2000" b="1" dirty="0" smtClean="0"/>
              <a:t> </a:t>
            </a:r>
            <a:r>
              <a:rPr lang="en-US" sz="2000" b="1" dirty="0" err="1" smtClean="0"/>
              <a:t>kode-kode</a:t>
            </a:r>
            <a:r>
              <a:rPr lang="en-US" sz="2000" b="1" dirty="0" smtClean="0"/>
              <a:t> </a:t>
            </a:r>
            <a:r>
              <a:rPr lang="en-US" sz="2000" b="1" dirty="0" err="1" smtClean="0"/>
              <a:t>etik</a:t>
            </a:r>
            <a:r>
              <a:rPr lang="en-US" sz="2000" b="1" dirty="0" smtClean="0"/>
              <a:t> yang </a:t>
            </a:r>
            <a:r>
              <a:rPr lang="en-US" sz="2000" b="1" dirty="0" err="1" smtClean="0"/>
              <a:t>dipersiapkan</a:t>
            </a:r>
            <a:r>
              <a:rPr lang="en-US" sz="2000" b="1" dirty="0" smtClean="0"/>
              <a:t> </a:t>
            </a:r>
            <a:r>
              <a:rPr lang="en-US" sz="2000" b="1" dirty="0" err="1" smtClean="0"/>
              <a:t>untuk</a:t>
            </a:r>
            <a:r>
              <a:rPr lang="en-US" sz="2000" b="1" dirty="0" smtClean="0"/>
              <a:t> </a:t>
            </a:r>
            <a:r>
              <a:rPr lang="en-US" sz="2000" b="1" dirty="0" err="1" smtClean="0"/>
              <a:t>anggotanya</a:t>
            </a:r>
            <a:r>
              <a:rPr lang="en-US" sz="2000" b="1" dirty="0" smtClean="0"/>
              <a:t> </a:t>
            </a:r>
            <a:r>
              <a:rPr lang="sv-SE" sz="2000" b="1" dirty="0" smtClean="0">
                <a:sym typeface="Wingdings" pitchFamily="2" charset="2"/>
              </a:rPr>
              <a:t></a:t>
            </a:r>
            <a:r>
              <a:rPr lang="en-US" sz="2000" b="1" dirty="0" smtClean="0"/>
              <a:t> </a:t>
            </a:r>
            <a:r>
              <a:rPr lang="en-US" sz="2000" b="1" dirty="0" err="1" smtClean="0"/>
              <a:t>sebagai</a:t>
            </a:r>
            <a:r>
              <a:rPr lang="en-US" sz="2000" b="1" dirty="0" smtClean="0"/>
              <a:t> guidance </a:t>
            </a:r>
            <a:r>
              <a:rPr lang="en-US" sz="2000" b="1" dirty="0" err="1" smtClean="0"/>
              <a:t>pada</a:t>
            </a:r>
            <a:r>
              <a:rPr lang="en-US" sz="2000" b="1" dirty="0" smtClean="0"/>
              <a:t> </a:t>
            </a:r>
            <a:r>
              <a:rPr lang="en-US" sz="2000" b="1" dirty="0" err="1" smtClean="0"/>
              <a:t>perilaku</a:t>
            </a:r>
            <a:r>
              <a:rPr lang="en-US" sz="2000" b="1" dirty="0" smtClean="0"/>
              <a:t> </a:t>
            </a:r>
            <a:r>
              <a:rPr lang="en-US" sz="2000" b="1" dirty="0" err="1" smtClean="0"/>
              <a:t>etik</a:t>
            </a:r>
            <a:r>
              <a:rPr lang="en-US" sz="2000" b="1" dirty="0" smtClean="0"/>
              <a:t> </a:t>
            </a:r>
            <a:r>
              <a:rPr lang="en-US" sz="2000" b="1" dirty="0" err="1" smtClean="0"/>
              <a:t>bagi</a:t>
            </a:r>
            <a:r>
              <a:rPr lang="en-US" sz="2000" b="1" dirty="0" smtClean="0"/>
              <a:t> </a:t>
            </a:r>
            <a:r>
              <a:rPr lang="en-US" sz="2000" b="1" dirty="0" err="1" smtClean="0"/>
              <a:t>anggotanya</a:t>
            </a:r>
            <a:r>
              <a:rPr lang="en-US" sz="2000" b="1" dirty="0" smtClean="0"/>
              <a:t>, </a:t>
            </a:r>
            <a:r>
              <a:rPr lang="en-US" sz="2000" b="1" dirty="0" err="1" smtClean="0"/>
              <a:t>diantaranya</a:t>
            </a:r>
            <a:r>
              <a:rPr lang="en-US" sz="2000" b="1" dirty="0" smtClean="0"/>
              <a:t> :</a:t>
            </a:r>
            <a:endParaRPr lang="sv-SE" sz="2000" b="1" dirty="0" smtClean="0"/>
          </a:p>
          <a:p>
            <a:pPr eaLnBrk="1" hangingPunct="1">
              <a:lnSpc>
                <a:spcPct val="80000"/>
              </a:lnSpc>
            </a:pPr>
            <a:r>
              <a:rPr lang="sv-SE" sz="2000" b="1" dirty="0" smtClean="0"/>
              <a:t>Melindungi keamanan, kesehatan dan keselamatan publik</a:t>
            </a:r>
          </a:p>
          <a:p>
            <a:pPr eaLnBrk="1" hangingPunct="1">
              <a:lnSpc>
                <a:spcPct val="80000"/>
              </a:lnSpc>
            </a:pPr>
            <a:r>
              <a:rPr lang="sv-SE" sz="2000" b="1" dirty="0" smtClean="0"/>
              <a:t>Melakukan tugas sesuai dengan kompetensi</a:t>
            </a:r>
            <a:endParaRPr lang="en-US" sz="2000" b="1" dirty="0" smtClean="0"/>
          </a:p>
          <a:p>
            <a:pPr eaLnBrk="1" hangingPunct="1">
              <a:lnSpc>
                <a:spcPct val="80000"/>
              </a:lnSpc>
            </a:pPr>
            <a:r>
              <a:rPr lang="en-US" sz="2000" b="1" dirty="0" err="1" smtClean="0"/>
              <a:t>Jujur</a:t>
            </a:r>
            <a:r>
              <a:rPr lang="en-US" sz="2000" b="1" dirty="0" smtClean="0"/>
              <a:t> </a:t>
            </a:r>
            <a:r>
              <a:rPr lang="en-US" sz="2000" b="1" dirty="0" err="1" smtClean="0"/>
              <a:t>dan</a:t>
            </a:r>
            <a:r>
              <a:rPr lang="en-US" sz="2000" b="1" dirty="0" smtClean="0"/>
              <a:t> </a:t>
            </a:r>
            <a:r>
              <a:rPr lang="en-US" sz="2000" b="1" dirty="0" err="1" smtClean="0"/>
              <a:t>objektif</a:t>
            </a:r>
            <a:endParaRPr lang="en-US" sz="2000" b="1" dirty="0" smtClean="0"/>
          </a:p>
          <a:p>
            <a:pPr eaLnBrk="1" hangingPunct="1">
              <a:lnSpc>
                <a:spcPct val="80000"/>
              </a:lnSpc>
            </a:pPr>
            <a:r>
              <a:rPr lang="en-US" sz="2000" b="1" dirty="0" err="1" smtClean="0"/>
              <a:t>Berperilaku</a:t>
            </a:r>
            <a:r>
              <a:rPr lang="en-US" sz="2000" b="1" dirty="0" smtClean="0"/>
              <a:t> yang </a:t>
            </a:r>
            <a:r>
              <a:rPr lang="en-US" sz="2000" b="1" dirty="0" err="1" smtClean="0"/>
              <a:t>sopan</a:t>
            </a:r>
            <a:r>
              <a:rPr lang="en-US" sz="2000" b="1" dirty="0" smtClean="0"/>
              <a:t> </a:t>
            </a:r>
            <a:r>
              <a:rPr lang="en-US" sz="2000" b="1" dirty="0" err="1" smtClean="0"/>
              <a:t>dan</a:t>
            </a:r>
            <a:r>
              <a:rPr lang="en-US" sz="2000" b="1" dirty="0" smtClean="0"/>
              <a:t> </a:t>
            </a:r>
            <a:r>
              <a:rPr lang="en-US" sz="2000" b="1" dirty="0" err="1" smtClean="0"/>
              <a:t>terhormat</a:t>
            </a:r>
            <a:endParaRPr lang="sv-SE" sz="2000" b="1" dirty="0" smtClean="0"/>
          </a:p>
          <a:p>
            <a:pPr eaLnBrk="1" hangingPunct="1">
              <a:lnSpc>
                <a:spcPct val="80000"/>
              </a:lnSpc>
            </a:pPr>
            <a:r>
              <a:rPr lang="sv-SE" sz="2000" b="1" dirty="0" smtClean="0"/>
              <a:t>Melanjutkan pemahaman untuk mempertajam kemampuan teknik</a:t>
            </a:r>
          </a:p>
          <a:p>
            <a:pPr eaLnBrk="1" hangingPunct="1">
              <a:lnSpc>
                <a:spcPct val="80000"/>
              </a:lnSpc>
            </a:pPr>
            <a:r>
              <a:rPr lang="sv-SE" sz="2000" b="1" dirty="0" smtClean="0"/>
              <a:t>Bekerja jujur terhadap pegawai atau klien</a:t>
            </a:r>
          </a:p>
          <a:p>
            <a:pPr eaLnBrk="1" hangingPunct="1">
              <a:lnSpc>
                <a:spcPct val="80000"/>
              </a:lnSpc>
            </a:pPr>
            <a:r>
              <a:rPr lang="sv-SE" sz="2000" b="1" dirty="0" smtClean="0"/>
              <a:t>Menginformasikan aktifitas ilegal, berbahaya dan merusak kepada pihak yang berwenang</a:t>
            </a:r>
          </a:p>
          <a:p>
            <a:pPr eaLnBrk="1" hangingPunct="1">
              <a:lnSpc>
                <a:spcPct val="80000"/>
              </a:lnSpc>
            </a:pPr>
            <a:r>
              <a:rPr lang="sv-SE" sz="2000" b="1" dirty="0" smtClean="0"/>
              <a:t>Terlibat dalam kegiatan masyarakat dan negara</a:t>
            </a:r>
          </a:p>
          <a:p>
            <a:pPr eaLnBrk="1" hangingPunct="1">
              <a:lnSpc>
                <a:spcPct val="80000"/>
              </a:lnSpc>
            </a:pPr>
            <a:r>
              <a:rPr lang="sv-SE" sz="2000" b="1" dirty="0" smtClean="0"/>
              <a:t>Melindungi lingkungan hidup</a:t>
            </a:r>
          </a:p>
          <a:p>
            <a:pPr eaLnBrk="1" hangingPunct="1">
              <a:lnSpc>
                <a:spcPct val="80000"/>
              </a:lnSpc>
            </a:pPr>
            <a:r>
              <a:rPr lang="sv-SE" sz="2000" b="1" dirty="0" smtClean="0"/>
              <a:t>Tidak menerima suap, atau pemberian/imbalan yang dapat mempengaruhi keputusan teknik</a:t>
            </a:r>
          </a:p>
          <a:p>
            <a:pPr eaLnBrk="1" hangingPunct="1">
              <a:lnSpc>
                <a:spcPct val="80000"/>
              </a:lnSpc>
            </a:pPr>
            <a:r>
              <a:rPr lang="sv-SE" sz="2000" b="1" dirty="0" smtClean="0"/>
              <a:t>Melindungi informasi yang rahasia</a:t>
            </a:r>
          </a:p>
          <a:p>
            <a:pPr eaLnBrk="1" hangingPunct="1">
              <a:lnSpc>
                <a:spcPct val="80000"/>
              </a:lnSpc>
            </a:pPr>
            <a:r>
              <a:rPr lang="sv-SE" sz="2000" b="1" dirty="0" smtClean="0"/>
              <a:t>Menghindari </a:t>
            </a:r>
            <a:r>
              <a:rPr lang="sv-SE" sz="2000" b="1" i="1" dirty="0" smtClean="0"/>
              <a:t>conflicts of interest</a:t>
            </a:r>
            <a:endParaRPr lang="en-US" sz="2000" b="1" i="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715962"/>
          </a:xfrm>
        </p:spPr>
        <p:txBody>
          <a:bodyPr>
            <a:noAutofit/>
          </a:bodyPr>
          <a:lstStyle/>
          <a:p>
            <a:r>
              <a:rPr lang="en-US" sz="3200" dirty="0" smtClean="0"/>
              <a:t> </a:t>
            </a:r>
            <a:br>
              <a:rPr lang="en-US" sz="3200" dirty="0" smtClean="0"/>
            </a:br>
            <a:r>
              <a:rPr lang="en-US" sz="3200" b="1" dirty="0" smtClean="0">
                <a:latin typeface="Antique Olive" pitchFamily="34" charset="0"/>
              </a:rPr>
              <a:t>HAK KEKAYAAN INTELEKTUAL (HKI) </a:t>
            </a:r>
            <a:endParaRPr lang="en-US" sz="3200" dirty="0" smtClean="0"/>
          </a:p>
        </p:txBody>
      </p:sp>
      <p:sp>
        <p:nvSpPr>
          <p:cNvPr id="3" name="Content Placeholder 2"/>
          <p:cNvSpPr>
            <a:spLocks noGrp="1"/>
          </p:cNvSpPr>
          <p:nvPr>
            <p:ph sz="quarter" idx="1"/>
          </p:nvPr>
        </p:nvSpPr>
        <p:spPr/>
        <p:txBody>
          <a:bodyPr>
            <a:normAutofit/>
          </a:bodyPr>
          <a:lstStyle/>
          <a:p>
            <a:pPr>
              <a:buNone/>
            </a:pPr>
            <a:r>
              <a:rPr lang="en-US" sz="2800" dirty="0" smtClean="0"/>
              <a:t>The candidate must certify that the work has been done by him and has not been submitted elsewhere for the award of any degree or qualification. Proper acknowledgement must be made to the work of others.</a:t>
            </a:r>
          </a:p>
          <a:p>
            <a:pPr>
              <a:buNone/>
            </a:pPr>
            <a:r>
              <a:rPr lang="en-US" sz="2800" dirty="0" smtClean="0"/>
              <a:t>Kita </a:t>
            </a:r>
            <a:r>
              <a:rPr lang="en-US" sz="2800" dirty="0" err="1" smtClean="0"/>
              <a:t>sbg</a:t>
            </a:r>
            <a:r>
              <a:rPr lang="en-US" sz="2800" dirty="0" smtClean="0"/>
              <a:t>  </a:t>
            </a:r>
            <a:r>
              <a:rPr lang="en-US" sz="2800" dirty="0" err="1" smtClean="0"/>
              <a:t>Civitas</a:t>
            </a:r>
            <a:r>
              <a:rPr lang="en-US" sz="2800" dirty="0" smtClean="0"/>
              <a:t> </a:t>
            </a:r>
            <a:r>
              <a:rPr lang="en-US" sz="2800" dirty="0" err="1" smtClean="0"/>
              <a:t>Akademika</a:t>
            </a:r>
            <a:r>
              <a:rPr lang="en-US" sz="2800" dirty="0" smtClean="0"/>
              <a:t>  </a:t>
            </a:r>
            <a:r>
              <a:rPr lang="en-US" sz="2800" dirty="0" err="1" smtClean="0"/>
              <a:t>wajib</a:t>
            </a:r>
            <a:r>
              <a:rPr lang="en-US" sz="2800" dirty="0" smtClean="0"/>
              <a:t> </a:t>
            </a:r>
            <a:r>
              <a:rPr lang="en-US" sz="2800" dirty="0" err="1" smtClean="0"/>
              <a:t>menghormati</a:t>
            </a:r>
            <a:r>
              <a:rPr lang="en-US" sz="2800" dirty="0" smtClean="0"/>
              <a:t> </a:t>
            </a:r>
            <a:r>
              <a:rPr lang="en-US" sz="2800" dirty="0" err="1" smtClean="0"/>
              <a:t>Hak</a:t>
            </a:r>
            <a:r>
              <a:rPr lang="en-US" sz="2800" dirty="0" smtClean="0"/>
              <a:t> </a:t>
            </a:r>
            <a:r>
              <a:rPr lang="en-US" sz="2800" dirty="0" err="1" smtClean="0"/>
              <a:t>Kekayaan</a:t>
            </a:r>
            <a:r>
              <a:rPr lang="en-US" sz="2800" dirty="0" smtClean="0"/>
              <a:t> </a:t>
            </a:r>
            <a:r>
              <a:rPr lang="en-US" sz="2800" dirty="0" err="1" smtClean="0"/>
              <a:t>Intelektual</a:t>
            </a:r>
            <a:r>
              <a:rPr lang="en-US" sz="2800" dirty="0" smtClean="0"/>
              <a:t>(HKI)=Intellectual Property Right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 </a:t>
            </a:r>
            <a:br>
              <a:rPr lang="en-US" dirty="0" smtClean="0"/>
            </a:br>
            <a:r>
              <a:rPr lang="en-US" b="1" dirty="0" smtClean="0"/>
              <a:t>Plagiarism </a:t>
            </a:r>
            <a:endParaRPr lang="en-US" dirty="0" smtClean="0"/>
          </a:p>
        </p:txBody>
      </p:sp>
      <p:sp>
        <p:nvSpPr>
          <p:cNvPr id="3" name="Content Placeholder 2"/>
          <p:cNvSpPr>
            <a:spLocks noGrp="1"/>
          </p:cNvSpPr>
          <p:nvPr>
            <p:ph sz="quarter" idx="1"/>
          </p:nvPr>
        </p:nvSpPr>
        <p:spPr>
          <a:xfrm>
            <a:off x="381000" y="1371600"/>
            <a:ext cx="8229600" cy="5029200"/>
          </a:xfrm>
        </p:spPr>
        <p:txBody>
          <a:bodyPr>
            <a:normAutofit fontScale="92500" lnSpcReduction="20000"/>
          </a:bodyPr>
          <a:lstStyle/>
          <a:p>
            <a:pPr>
              <a:buNone/>
            </a:pPr>
            <a:r>
              <a:rPr lang="en-US" dirty="0" smtClean="0"/>
              <a:t>Plagiarism includes:</a:t>
            </a:r>
          </a:p>
          <a:p>
            <a:r>
              <a:rPr lang="en-US" dirty="0" smtClean="0"/>
              <a:t>1) Copying, partly or wholly, from one or more sources which are the work of others in whatever form.</a:t>
            </a:r>
          </a:p>
          <a:p>
            <a:r>
              <a:rPr lang="en-US" dirty="0" smtClean="0"/>
              <a:t>2) Presenting the work of another person without proper acknowledgement</a:t>
            </a:r>
          </a:p>
          <a:p>
            <a:r>
              <a:rPr lang="en-US" dirty="0" smtClean="0"/>
              <a:t>3) Treating a translation of another person’s work from another language to be one’s own work.</a:t>
            </a:r>
          </a:p>
          <a:p>
            <a:r>
              <a:rPr lang="en-US" dirty="0" smtClean="0"/>
              <a:t>4) Use of another person’s idea, data or work without due acknowledgement</a:t>
            </a:r>
          </a:p>
          <a:p>
            <a:r>
              <a:rPr lang="en-US" dirty="0" smtClean="0"/>
              <a:t>5) Any act that violates another person’s copyright</a:t>
            </a:r>
          </a:p>
          <a:p>
            <a:r>
              <a:rPr lang="en-US" dirty="0" smtClean="0"/>
              <a:t>The candidate has to declare that in the event of any infringement of the provisions of the Copyright Act 1987 whether knowingly or unknowingly the University shall not be liable for the same in any manner whatsoever and undertakes to indemnify and keep indemnified the University against all such claims and actions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Plagiarisme</a:t>
            </a:r>
            <a:endParaRPr lang="en-US" dirty="0"/>
          </a:p>
        </p:txBody>
      </p:sp>
      <p:sp>
        <p:nvSpPr>
          <p:cNvPr id="3" name="Content Placeholder 2"/>
          <p:cNvSpPr>
            <a:spLocks noGrp="1"/>
          </p:cNvSpPr>
          <p:nvPr>
            <p:ph sz="quarter" idx="1"/>
          </p:nvPr>
        </p:nvSpPr>
        <p:spPr/>
        <p:txBody>
          <a:bodyPr/>
          <a:lstStyle/>
          <a:p>
            <a:r>
              <a:rPr lang="en-US" dirty="0" err="1" smtClean="0"/>
              <a:t>Plagiarisme</a:t>
            </a:r>
            <a:r>
              <a:rPr lang="en-US" dirty="0" smtClean="0"/>
              <a:t> </a:t>
            </a:r>
            <a:r>
              <a:rPr lang="en-US" dirty="0" err="1" smtClean="0"/>
              <a:t>adalah</a:t>
            </a:r>
            <a:r>
              <a:rPr lang="en-US" dirty="0" smtClean="0"/>
              <a:t> </a:t>
            </a:r>
            <a:r>
              <a:rPr lang="en-US" dirty="0" err="1" smtClean="0"/>
              <a:t>penjiplakan</a:t>
            </a:r>
            <a:r>
              <a:rPr lang="en-US" dirty="0" smtClean="0"/>
              <a:t> </a:t>
            </a:r>
            <a:r>
              <a:rPr lang="en-US" dirty="0" err="1" smtClean="0"/>
              <a:t>atau</a:t>
            </a:r>
            <a:r>
              <a:rPr lang="en-US" dirty="0" smtClean="0"/>
              <a:t> </a:t>
            </a:r>
            <a:r>
              <a:rPr lang="en-US" dirty="0" err="1" smtClean="0"/>
              <a:t>pengakuan</a:t>
            </a:r>
            <a:r>
              <a:rPr lang="en-US" dirty="0" smtClean="0"/>
              <a:t> </a:t>
            </a:r>
            <a:r>
              <a:rPr lang="en-US" dirty="0" err="1" smtClean="0"/>
              <a:t>atas</a:t>
            </a:r>
            <a:r>
              <a:rPr lang="en-US" dirty="0" smtClean="0"/>
              <a:t> </a:t>
            </a:r>
            <a:r>
              <a:rPr lang="en-US" dirty="0" err="1" smtClean="0"/>
              <a:t>karya</a:t>
            </a:r>
            <a:r>
              <a:rPr lang="en-US" dirty="0" smtClean="0"/>
              <a:t> </a:t>
            </a:r>
            <a:r>
              <a:rPr lang="en-US" dirty="0" err="1" smtClean="0"/>
              <a:t>orang</a:t>
            </a:r>
            <a:r>
              <a:rPr lang="en-US" dirty="0" smtClean="0"/>
              <a:t> lain </a:t>
            </a:r>
            <a:r>
              <a:rPr lang="en-US" dirty="0" err="1" smtClean="0"/>
              <a:t>oleh</a:t>
            </a:r>
            <a:r>
              <a:rPr lang="en-US" dirty="0" smtClean="0"/>
              <a:t> </a:t>
            </a:r>
            <a:r>
              <a:rPr lang="en-US" dirty="0" err="1" smtClean="0"/>
              <a:t>seseorang</a:t>
            </a:r>
            <a:r>
              <a:rPr lang="en-US" dirty="0" smtClean="0"/>
              <a:t> yang </a:t>
            </a:r>
            <a:r>
              <a:rPr lang="en-US" dirty="0" err="1" smtClean="0"/>
              <a:t>menjadikan</a:t>
            </a:r>
            <a:r>
              <a:rPr lang="en-US" dirty="0" smtClean="0"/>
              <a:t> </a:t>
            </a:r>
            <a:r>
              <a:rPr lang="en-US" dirty="0" err="1" smtClean="0"/>
              <a:t>karya</a:t>
            </a:r>
            <a:r>
              <a:rPr lang="en-US" dirty="0" smtClean="0"/>
              <a:t> </a:t>
            </a:r>
            <a:r>
              <a:rPr lang="en-US" dirty="0" err="1" smtClean="0"/>
              <a:t>tersebut</a:t>
            </a:r>
            <a:r>
              <a:rPr lang="en-US" dirty="0" smtClean="0"/>
              <a:t> </a:t>
            </a:r>
            <a:r>
              <a:rPr lang="en-US" dirty="0" err="1" smtClean="0"/>
              <a:t>sebagai</a:t>
            </a:r>
            <a:r>
              <a:rPr lang="en-US" dirty="0" smtClean="0"/>
              <a:t> </a:t>
            </a:r>
            <a:r>
              <a:rPr lang="en-US" dirty="0" err="1" smtClean="0"/>
              <a:t>karya</a:t>
            </a:r>
            <a:r>
              <a:rPr lang="en-US" dirty="0" smtClean="0"/>
              <a:t> </a:t>
            </a:r>
            <a:r>
              <a:rPr lang="en-US" dirty="0" err="1" smtClean="0"/>
              <a:t>ciptaannya</a:t>
            </a:r>
            <a:r>
              <a:rPr lang="en-US" dirty="0" smtClean="0"/>
              <a:t>. </a:t>
            </a:r>
          </a:p>
          <a:p>
            <a:r>
              <a:rPr lang="en-US" dirty="0" err="1" smtClean="0"/>
              <a:t>Orang</a:t>
            </a:r>
            <a:r>
              <a:rPr lang="en-US" dirty="0" smtClean="0"/>
              <a:t> yang </a:t>
            </a:r>
            <a:r>
              <a:rPr lang="en-US" dirty="0" err="1" smtClean="0"/>
              <a:t>melakukan</a:t>
            </a:r>
            <a:r>
              <a:rPr lang="en-US" dirty="0" smtClean="0"/>
              <a:t> </a:t>
            </a:r>
            <a:r>
              <a:rPr lang="en-US" dirty="0" err="1" smtClean="0"/>
              <a:t>plagiarisme</a:t>
            </a:r>
            <a:r>
              <a:rPr lang="en-US" dirty="0" smtClean="0"/>
              <a:t> </a:t>
            </a:r>
            <a:r>
              <a:rPr lang="en-US" dirty="0" err="1" smtClean="0"/>
              <a:t>disebut</a:t>
            </a:r>
            <a:r>
              <a:rPr lang="en-US" dirty="0" smtClean="0"/>
              <a:t> </a:t>
            </a:r>
            <a:r>
              <a:rPr lang="en-US" dirty="0" err="1" smtClean="0"/>
              <a:t>plagiaris</a:t>
            </a:r>
            <a:r>
              <a:rPr lang="en-US" dirty="0" smtClean="0"/>
              <a:t>/</a:t>
            </a:r>
            <a:r>
              <a:rPr lang="en-US" dirty="0" err="1" smtClean="0"/>
              <a:t>plagiator</a:t>
            </a:r>
            <a:r>
              <a:rPr lang="en-US" dirty="0" smtClean="0"/>
              <a:t>. </a:t>
            </a:r>
          </a:p>
          <a:p>
            <a:r>
              <a:rPr lang="en-US" dirty="0" err="1" smtClean="0"/>
              <a:t>Dengan</a:t>
            </a:r>
            <a:r>
              <a:rPr lang="en-US" dirty="0" smtClean="0"/>
              <a:t> </a:t>
            </a:r>
            <a:r>
              <a:rPr lang="en-US" dirty="0" err="1" smtClean="0"/>
              <a:t>batasan</a:t>
            </a:r>
            <a:r>
              <a:rPr lang="en-US" dirty="0" smtClean="0"/>
              <a:t> </a:t>
            </a:r>
            <a:r>
              <a:rPr lang="en-US" dirty="0" err="1" smtClean="0"/>
              <a:t>demikian</a:t>
            </a:r>
            <a:r>
              <a:rPr lang="en-US" dirty="0" smtClean="0"/>
              <a:t>, </a:t>
            </a:r>
            <a:r>
              <a:rPr lang="en-US" dirty="0" err="1" smtClean="0"/>
              <a:t>plagiarisme</a:t>
            </a:r>
            <a:r>
              <a:rPr lang="en-US" dirty="0" smtClean="0"/>
              <a:t> </a:t>
            </a:r>
            <a:r>
              <a:rPr lang="en-US" dirty="0" err="1" smtClean="0"/>
              <a:t>adalah</a:t>
            </a:r>
            <a:r>
              <a:rPr lang="en-US" dirty="0" smtClean="0"/>
              <a:t> </a:t>
            </a:r>
            <a:r>
              <a:rPr lang="en-US" dirty="0" err="1" smtClean="0"/>
              <a:t>pencurian</a:t>
            </a:r>
            <a:r>
              <a:rPr lang="en-US" dirty="0" smtClean="0"/>
              <a:t> (</a:t>
            </a:r>
            <a:r>
              <a:rPr lang="en-US" dirty="0" err="1" smtClean="0"/>
              <a:t>bahasa</a:t>
            </a:r>
            <a:r>
              <a:rPr lang="en-US" dirty="0" smtClean="0"/>
              <a:t> </a:t>
            </a:r>
            <a:r>
              <a:rPr lang="en-US" dirty="0" err="1" smtClean="0"/>
              <a:t>kasarnya</a:t>
            </a:r>
            <a:r>
              <a:rPr lang="en-US" dirty="0" smtClean="0"/>
              <a:t>, </a:t>
            </a:r>
            <a:r>
              <a:rPr lang="en-US" dirty="0" err="1" smtClean="0"/>
              <a:t>pembajakan</a:t>
            </a:r>
            <a:r>
              <a:rPr lang="en-US" dirty="0" smtClean="0"/>
              <a:t>) </a:t>
            </a:r>
            <a:r>
              <a:rPr lang="en-US" dirty="0" err="1" smtClean="0"/>
              <a:t>dan</a:t>
            </a:r>
            <a:r>
              <a:rPr lang="en-US" dirty="0" smtClean="0"/>
              <a:t> </a:t>
            </a:r>
            <a:r>
              <a:rPr lang="en-US" dirty="0" err="1" smtClean="0"/>
              <a:t>plagiaris</a:t>
            </a:r>
            <a:r>
              <a:rPr lang="en-US" dirty="0" smtClean="0"/>
              <a:t> </a:t>
            </a:r>
            <a:r>
              <a:rPr lang="en-US" dirty="0" err="1" smtClean="0"/>
              <a:t>adalah</a:t>
            </a:r>
            <a:r>
              <a:rPr lang="en-US" dirty="0" smtClean="0"/>
              <a:t> </a:t>
            </a:r>
            <a:r>
              <a:rPr lang="en-US" dirty="0" err="1" smtClean="0"/>
              <a:t>pencuri</a:t>
            </a:r>
            <a:r>
              <a:rPr lang="en-US" dirty="0" smtClean="0"/>
              <a:t> (</a:t>
            </a:r>
            <a:r>
              <a:rPr lang="en-US" dirty="0" err="1" smtClean="0"/>
              <a:t>pembajak</a:t>
            </a: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normAutofit/>
          </a:bodyPr>
          <a:lstStyle/>
          <a:p>
            <a:pPr algn="ctr"/>
            <a:r>
              <a:rPr lang="en-US" b="1" dirty="0" err="1" smtClean="0"/>
              <a:t>Pengertian</a:t>
            </a:r>
            <a:endParaRPr lang="en-US" dirty="0"/>
          </a:p>
        </p:txBody>
      </p:sp>
      <p:sp>
        <p:nvSpPr>
          <p:cNvPr id="3" name="Content Placeholder 2"/>
          <p:cNvSpPr>
            <a:spLocks noGrp="1"/>
          </p:cNvSpPr>
          <p:nvPr>
            <p:ph sz="quarter" idx="1"/>
          </p:nvPr>
        </p:nvSpPr>
        <p:spPr/>
        <p:txBody>
          <a:bodyPr/>
          <a:lstStyle/>
          <a:p>
            <a:pPr>
              <a:buNone/>
            </a:pPr>
            <a:r>
              <a:rPr lang="en-US" sz="3200" b="1" dirty="0" err="1" smtClean="0"/>
              <a:t>Pengertian</a:t>
            </a:r>
            <a:r>
              <a:rPr lang="en-US" sz="3200" b="1" dirty="0" smtClean="0"/>
              <a:t> </a:t>
            </a:r>
            <a:r>
              <a:rPr lang="en-US" sz="3200" b="1" dirty="0" smtClean="0"/>
              <a:t>:</a:t>
            </a:r>
          </a:p>
          <a:p>
            <a:r>
              <a:rPr lang="en-US" sz="3200" b="1" dirty="0" err="1" smtClean="0"/>
              <a:t>Etika</a:t>
            </a:r>
            <a:r>
              <a:rPr lang="en-US" sz="3200" b="1" dirty="0" smtClean="0"/>
              <a:t>, </a:t>
            </a:r>
            <a:endParaRPr lang="en-US" sz="3200" b="1" dirty="0" smtClean="0"/>
          </a:p>
          <a:p>
            <a:r>
              <a:rPr lang="en-US" sz="3200" b="1" dirty="0" err="1" smtClean="0"/>
              <a:t>Profesi</a:t>
            </a:r>
            <a:r>
              <a:rPr lang="en-US" sz="3200" b="1" dirty="0" smtClean="0"/>
              <a:t>, </a:t>
            </a:r>
            <a:endParaRPr lang="en-US" sz="3200" b="1" dirty="0" smtClean="0"/>
          </a:p>
          <a:p>
            <a:r>
              <a:rPr lang="en-US" sz="3200" b="1" dirty="0" err="1" smtClean="0"/>
              <a:t>Etika</a:t>
            </a:r>
            <a:r>
              <a:rPr lang="en-US" sz="3200" b="1" dirty="0" smtClean="0"/>
              <a:t> </a:t>
            </a:r>
            <a:r>
              <a:rPr lang="en-US" sz="3200" b="1" dirty="0" err="1" smtClean="0"/>
              <a:t>Profesi</a:t>
            </a:r>
            <a:r>
              <a:rPr lang="en-US" sz="3200" b="1" dirty="0" smtClean="0"/>
              <a:t> </a:t>
            </a:r>
            <a:endParaRPr lang="en-US" sz="3200" b="1" dirty="0" smtClean="0"/>
          </a:p>
          <a:p>
            <a:r>
              <a:rPr lang="en-US" sz="3200" b="1" dirty="0" err="1" smtClean="0"/>
              <a:t>dan</a:t>
            </a:r>
            <a:r>
              <a:rPr lang="en-US" sz="3200" b="1" dirty="0" smtClean="0"/>
              <a:t> </a:t>
            </a:r>
            <a:r>
              <a:rPr lang="en-US" sz="3200" b="1" dirty="0" err="1" smtClean="0"/>
              <a:t>Kode</a:t>
            </a:r>
            <a:r>
              <a:rPr lang="en-US" sz="3200" b="1" dirty="0" smtClean="0"/>
              <a:t> </a:t>
            </a:r>
            <a:r>
              <a:rPr lang="en-US" sz="3200" b="1" dirty="0" err="1" smtClean="0"/>
              <a:t>Etik</a:t>
            </a:r>
            <a:r>
              <a:rPr lang="en-US" sz="3200" b="1" dirty="0" smtClean="0"/>
              <a:t> </a:t>
            </a:r>
            <a:r>
              <a:rPr lang="en-US" sz="3200" b="1" dirty="0" err="1" smtClean="0"/>
              <a:t>Profesi</a:t>
            </a:r>
            <a:endParaRPr lang="en-US" sz="32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nchor="ctr">
            <a:normAutofit/>
          </a:bodyPr>
          <a:lstStyle/>
          <a:p>
            <a:pPr algn="ctr"/>
            <a:r>
              <a:rPr lang="en-US" b="1" dirty="0" smtClean="0"/>
              <a:t>ETIKA</a:t>
            </a:r>
            <a:endParaRPr lang="en-US" dirty="0"/>
          </a:p>
        </p:txBody>
      </p:sp>
      <p:sp>
        <p:nvSpPr>
          <p:cNvPr id="3" name="Content Placeholder 2"/>
          <p:cNvSpPr>
            <a:spLocks noGrp="1"/>
          </p:cNvSpPr>
          <p:nvPr>
            <p:ph sz="quarter" idx="1"/>
          </p:nvPr>
        </p:nvSpPr>
        <p:spPr/>
        <p:txBody>
          <a:bodyPr/>
          <a:lstStyle/>
          <a:p>
            <a:r>
              <a:rPr lang="en-US" sz="3200" dirty="0" err="1" smtClean="0"/>
              <a:t>Etika</a:t>
            </a:r>
            <a:r>
              <a:rPr lang="en-US" sz="3200" dirty="0" smtClean="0"/>
              <a:t> </a:t>
            </a:r>
            <a:r>
              <a:rPr lang="en-US" sz="3200" dirty="0" err="1" smtClean="0"/>
              <a:t>berasal</a:t>
            </a:r>
            <a:r>
              <a:rPr lang="en-US" sz="3200" dirty="0" smtClean="0"/>
              <a:t> </a:t>
            </a:r>
            <a:r>
              <a:rPr lang="en-US" sz="3200" dirty="0" err="1" smtClean="0"/>
              <a:t>dari</a:t>
            </a:r>
            <a:r>
              <a:rPr lang="en-US" sz="3200" dirty="0" smtClean="0"/>
              <a:t> </a:t>
            </a:r>
            <a:r>
              <a:rPr lang="en-US" sz="3200" dirty="0" err="1" smtClean="0"/>
              <a:t>bahasa</a:t>
            </a:r>
            <a:r>
              <a:rPr lang="en-US" sz="3200" dirty="0" smtClean="0"/>
              <a:t> </a:t>
            </a:r>
            <a:r>
              <a:rPr lang="en-US" sz="3200" dirty="0" err="1" smtClean="0"/>
              <a:t>Yunani</a:t>
            </a:r>
            <a:r>
              <a:rPr lang="en-US" sz="3200" dirty="0" smtClean="0"/>
              <a:t> </a:t>
            </a:r>
            <a:r>
              <a:rPr lang="en-US" sz="3200" dirty="0" err="1" smtClean="0"/>
              <a:t>kuno</a:t>
            </a:r>
            <a:r>
              <a:rPr lang="en-US" sz="3200" dirty="0" smtClean="0"/>
              <a:t> </a:t>
            </a:r>
            <a:r>
              <a:rPr lang="en-US" sz="3200" dirty="0" err="1" smtClean="0"/>
              <a:t>yaitu</a:t>
            </a:r>
            <a:r>
              <a:rPr lang="en-US" sz="3200" dirty="0" smtClean="0"/>
              <a:t> “</a:t>
            </a:r>
            <a:r>
              <a:rPr lang="en-US" sz="3200" i="1" dirty="0" err="1" smtClean="0"/>
              <a:t>Ethikos</a:t>
            </a:r>
            <a:r>
              <a:rPr lang="en-US" sz="3200" i="1" dirty="0" smtClean="0"/>
              <a:t>”</a:t>
            </a:r>
            <a:r>
              <a:rPr lang="en-US" sz="3200" dirty="0" smtClean="0"/>
              <a:t> yang </a:t>
            </a:r>
            <a:r>
              <a:rPr lang="en-US" sz="3200" dirty="0" err="1" smtClean="0"/>
              <a:t>berati</a:t>
            </a:r>
            <a:r>
              <a:rPr lang="en-US" sz="3200" dirty="0" smtClean="0"/>
              <a:t> </a:t>
            </a:r>
            <a:r>
              <a:rPr lang="en-US" sz="3200" dirty="0" err="1" smtClean="0"/>
              <a:t>timbul</a:t>
            </a:r>
            <a:r>
              <a:rPr lang="en-US" sz="3200" dirty="0" smtClean="0"/>
              <a:t> </a:t>
            </a:r>
            <a:r>
              <a:rPr lang="en-US" sz="3200" dirty="0" err="1" smtClean="0"/>
              <a:t>dari</a:t>
            </a:r>
            <a:r>
              <a:rPr lang="en-US" sz="3200" dirty="0" smtClean="0"/>
              <a:t> </a:t>
            </a:r>
            <a:r>
              <a:rPr lang="en-US" sz="3200" dirty="0" err="1" smtClean="0"/>
              <a:t>kebiasaan</a:t>
            </a:r>
            <a:r>
              <a:rPr lang="en-US" sz="3200" dirty="0" smtClean="0"/>
              <a:t>, </a:t>
            </a:r>
            <a:r>
              <a:rPr lang="en-US" sz="3200" dirty="0" err="1" smtClean="0"/>
              <a:t>adalah</a:t>
            </a:r>
            <a:r>
              <a:rPr lang="en-US" sz="3200" dirty="0" smtClean="0"/>
              <a:t> </a:t>
            </a:r>
            <a:r>
              <a:rPr lang="en-US" sz="3200" dirty="0" err="1" smtClean="0"/>
              <a:t>cabang</a:t>
            </a:r>
            <a:r>
              <a:rPr lang="en-US" sz="3200" dirty="0" smtClean="0"/>
              <a:t> </a:t>
            </a:r>
            <a:r>
              <a:rPr lang="en-US" sz="3200" dirty="0" err="1" smtClean="0"/>
              <a:t>utama</a:t>
            </a:r>
            <a:r>
              <a:rPr lang="en-US" sz="3200" dirty="0" smtClean="0"/>
              <a:t> </a:t>
            </a:r>
            <a:r>
              <a:rPr lang="en-US" sz="3200" dirty="0" err="1" smtClean="0"/>
              <a:t>dari</a:t>
            </a:r>
            <a:r>
              <a:rPr lang="en-US" sz="3200" dirty="0" smtClean="0"/>
              <a:t> </a:t>
            </a:r>
            <a:r>
              <a:rPr lang="en-US" sz="3200" dirty="0" err="1" smtClean="0"/>
              <a:t>filsafat</a:t>
            </a:r>
            <a:r>
              <a:rPr lang="en-US" sz="3200" dirty="0" smtClean="0"/>
              <a:t> yang </a:t>
            </a:r>
            <a:r>
              <a:rPr lang="en-US" sz="3200" dirty="0" err="1" smtClean="0"/>
              <a:t>mempelajari</a:t>
            </a:r>
            <a:r>
              <a:rPr lang="en-US" sz="3200" dirty="0" smtClean="0"/>
              <a:t> </a:t>
            </a:r>
            <a:r>
              <a:rPr lang="en-US" sz="3200" b="1" dirty="0" err="1" smtClean="0"/>
              <a:t>nilai</a:t>
            </a:r>
            <a:r>
              <a:rPr lang="en-US" sz="3200" b="1" dirty="0" smtClean="0"/>
              <a:t> </a:t>
            </a:r>
            <a:r>
              <a:rPr lang="en-US" sz="3200" dirty="0" err="1" smtClean="0"/>
              <a:t>atau</a:t>
            </a:r>
            <a:r>
              <a:rPr lang="en-US" sz="3200" dirty="0" smtClean="0"/>
              <a:t> </a:t>
            </a:r>
            <a:r>
              <a:rPr lang="en-US" sz="3200" b="1" dirty="0" err="1" smtClean="0"/>
              <a:t>kualitas</a:t>
            </a:r>
            <a:r>
              <a:rPr lang="en-US" sz="3200" dirty="0" smtClean="0"/>
              <a:t> yang </a:t>
            </a:r>
            <a:r>
              <a:rPr lang="en-US" sz="3200" dirty="0" err="1" smtClean="0"/>
              <a:t>menjadi</a:t>
            </a:r>
            <a:r>
              <a:rPr lang="en-US" sz="3200" dirty="0" smtClean="0"/>
              <a:t> </a:t>
            </a:r>
            <a:r>
              <a:rPr lang="en-US" sz="3200" dirty="0" err="1" smtClean="0"/>
              <a:t>studi</a:t>
            </a:r>
            <a:r>
              <a:rPr lang="en-US" sz="3200" dirty="0" smtClean="0"/>
              <a:t> </a:t>
            </a:r>
            <a:r>
              <a:rPr lang="en-US" sz="3200" dirty="0" err="1" smtClean="0"/>
              <a:t>mengenai</a:t>
            </a:r>
            <a:r>
              <a:rPr lang="en-US" sz="3200" dirty="0" smtClean="0"/>
              <a:t> </a:t>
            </a:r>
            <a:r>
              <a:rPr lang="en-US" sz="3200" b="1" dirty="0" err="1" smtClean="0"/>
              <a:t>standar</a:t>
            </a:r>
            <a:r>
              <a:rPr lang="en-US" sz="3200" b="1" dirty="0" smtClean="0"/>
              <a:t> </a:t>
            </a:r>
            <a:r>
              <a:rPr lang="en-US" sz="3200" b="1" dirty="0" err="1" smtClean="0"/>
              <a:t>dan</a:t>
            </a:r>
            <a:r>
              <a:rPr lang="en-US" sz="3200" b="1" dirty="0" smtClean="0"/>
              <a:t> </a:t>
            </a:r>
            <a:r>
              <a:rPr lang="en-US" sz="3200" b="1" dirty="0" err="1" smtClean="0"/>
              <a:t>penilaian</a:t>
            </a:r>
            <a:r>
              <a:rPr lang="en-US" sz="3200" b="1" dirty="0" smtClean="0"/>
              <a:t> moral</a:t>
            </a:r>
            <a:r>
              <a:rPr lang="en-US" sz="3200" dirty="0" smtClean="0"/>
              <a:t>. </a:t>
            </a:r>
            <a:endParaRPr lang="en-US" sz="3200" dirty="0" smtClean="0"/>
          </a:p>
          <a:p>
            <a:r>
              <a:rPr lang="en-US" sz="3200" dirty="0" err="1" smtClean="0"/>
              <a:t>Etika</a:t>
            </a:r>
            <a:r>
              <a:rPr lang="en-US" sz="3200" dirty="0" smtClean="0"/>
              <a:t> </a:t>
            </a:r>
            <a:r>
              <a:rPr lang="en-US" sz="3200" dirty="0" err="1" smtClean="0"/>
              <a:t>mencakup</a:t>
            </a:r>
            <a:r>
              <a:rPr lang="en-US" sz="3200" dirty="0" smtClean="0"/>
              <a:t> </a:t>
            </a:r>
            <a:r>
              <a:rPr lang="en-US" sz="3200" dirty="0" err="1" smtClean="0"/>
              <a:t>analisis</a:t>
            </a:r>
            <a:r>
              <a:rPr lang="en-US" sz="3200" dirty="0" smtClean="0"/>
              <a:t> </a:t>
            </a:r>
            <a:r>
              <a:rPr lang="en-US" sz="3200" dirty="0" err="1" smtClean="0"/>
              <a:t>dan</a:t>
            </a:r>
            <a:r>
              <a:rPr lang="en-US" sz="3200" dirty="0" smtClean="0"/>
              <a:t> </a:t>
            </a:r>
            <a:r>
              <a:rPr lang="en-US" sz="3200" dirty="0" err="1" smtClean="0"/>
              <a:t>penerapan</a:t>
            </a:r>
            <a:r>
              <a:rPr lang="en-US" sz="3200" dirty="0" smtClean="0"/>
              <a:t> </a:t>
            </a:r>
            <a:r>
              <a:rPr lang="en-US" sz="3200" dirty="0" err="1" smtClean="0"/>
              <a:t>konsep</a:t>
            </a:r>
            <a:r>
              <a:rPr lang="en-US" sz="3200" dirty="0" smtClean="0"/>
              <a:t> </a:t>
            </a:r>
            <a:r>
              <a:rPr lang="en-US" sz="3200" dirty="0" err="1" smtClean="0"/>
              <a:t>seperti</a:t>
            </a:r>
            <a:r>
              <a:rPr lang="en-US" sz="3200" dirty="0" smtClean="0"/>
              <a:t> </a:t>
            </a:r>
            <a:r>
              <a:rPr lang="en-US" sz="3200" b="1" dirty="0" err="1" smtClean="0"/>
              <a:t>benar</a:t>
            </a:r>
            <a:r>
              <a:rPr lang="en-US" sz="3200" b="1" dirty="0" smtClean="0"/>
              <a:t>, </a:t>
            </a:r>
            <a:r>
              <a:rPr lang="en-US" sz="3200" b="1" dirty="0" err="1" smtClean="0"/>
              <a:t>salah</a:t>
            </a:r>
            <a:r>
              <a:rPr lang="en-US" sz="3200" b="1" dirty="0" smtClean="0"/>
              <a:t>, </a:t>
            </a:r>
            <a:r>
              <a:rPr lang="en-US" sz="3200" b="1" dirty="0" err="1" smtClean="0"/>
              <a:t>baik</a:t>
            </a:r>
            <a:r>
              <a:rPr lang="en-US" sz="3200" b="1" dirty="0" smtClean="0"/>
              <a:t>, </a:t>
            </a:r>
            <a:r>
              <a:rPr lang="en-US" sz="3200" b="1" dirty="0" err="1" smtClean="0"/>
              <a:t>buruk</a:t>
            </a:r>
            <a:r>
              <a:rPr lang="en-US" sz="3200" b="1" dirty="0" smtClean="0"/>
              <a:t> </a:t>
            </a:r>
            <a:r>
              <a:rPr lang="en-US" sz="3200" dirty="0" err="1" smtClean="0"/>
              <a:t>dan</a:t>
            </a:r>
            <a:r>
              <a:rPr lang="en-US" sz="3200" b="1" dirty="0" smtClean="0"/>
              <a:t> </a:t>
            </a:r>
            <a:r>
              <a:rPr lang="en-US" sz="3200" b="1" dirty="0" err="1" smtClean="0"/>
              <a:t>tanggung</a:t>
            </a:r>
            <a:r>
              <a:rPr lang="en-US" sz="3200" b="1" dirty="0" smtClean="0"/>
              <a:t> </a:t>
            </a:r>
            <a:r>
              <a:rPr lang="en-US" sz="3200" b="1" dirty="0" err="1" smtClean="0"/>
              <a:t>jawab</a:t>
            </a:r>
            <a:r>
              <a:rPr lang="en-US" sz="3200" dirty="0" smtClean="0"/>
              <a:t>.</a:t>
            </a:r>
          </a:p>
          <a:p>
            <a:endParaRPr lang="en-US" sz="32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chor="ctr"/>
          <a:lstStyle/>
          <a:p>
            <a:pPr algn="ctr"/>
            <a:r>
              <a:rPr lang="en-US" dirty="0" smtClean="0"/>
              <a:t>PROFESI</a:t>
            </a:r>
            <a:endParaRPr lang="en-US" dirty="0"/>
          </a:p>
        </p:txBody>
      </p:sp>
      <p:sp>
        <p:nvSpPr>
          <p:cNvPr id="3" name="Content Placeholder 2"/>
          <p:cNvSpPr>
            <a:spLocks noGrp="1"/>
          </p:cNvSpPr>
          <p:nvPr>
            <p:ph sz="quarter" idx="1"/>
          </p:nvPr>
        </p:nvSpPr>
        <p:spPr>
          <a:xfrm>
            <a:off x="685800" y="1143000"/>
            <a:ext cx="8229600" cy="5410200"/>
          </a:xfrm>
        </p:spPr>
        <p:txBody>
          <a:bodyPr>
            <a:normAutofit lnSpcReduction="10000"/>
          </a:bodyPr>
          <a:lstStyle/>
          <a:p>
            <a:r>
              <a:rPr lang="en-US" sz="2800" dirty="0" err="1" smtClean="0"/>
              <a:t>Profesi</a:t>
            </a:r>
            <a:r>
              <a:rPr lang="en-US" sz="2800" dirty="0" smtClean="0"/>
              <a:t> </a:t>
            </a:r>
            <a:r>
              <a:rPr lang="en-US" sz="2800" dirty="0" err="1" smtClean="0"/>
              <a:t>adalah</a:t>
            </a:r>
            <a:r>
              <a:rPr lang="en-US" sz="2800" dirty="0" smtClean="0"/>
              <a:t> </a:t>
            </a:r>
            <a:r>
              <a:rPr lang="en-US" sz="2800" dirty="0" err="1" smtClean="0"/>
              <a:t>suatu</a:t>
            </a:r>
            <a:r>
              <a:rPr lang="en-US" sz="2800" dirty="0" smtClean="0"/>
              <a:t> </a:t>
            </a:r>
            <a:r>
              <a:rPr lang="en-US" sz="2800" b="1" dirty="0" err="1" smtClean="0"/>
              <a:t>pekerjaan</a:t>
            </a:r>
            <a:r>
              <a:rPr lang="en-US" sz="2800" dirty="0" smtClean="0"/>
              <a:t> yang </a:t>
            </a:r>
            <a:r>
              <a:rPr lang="en-US" sz="2800" dirty="0" err="1" smtClean="0"/>
              <a:t>melaksanakan</a:t>
            </a:r>
            <a:r>
              <a:rPr lang="en-US" sz="2800" dirty="0" smtClean="0"/>
              <a:t> </a:t>
            </a:r>
            <a:r>
              <a:rPr lang="en-US" sz="2800" dirty="0" err="1" smtClean="0"/>
              <a:t>tugasnya</a:t>
            </a:r>
            <a:r>
              <a:rPr lang="en-US" sz="2800" dirty="0" smtClean="0"/>
              <a:t> </a:t>
            </a:r>
            <a:r>
              <a:rPr lang="en-US" sz="2800" dirty="0" err="1" smtClean="0"/>
              <a:t>memerlukan</a:t>
            </a:r>
            <a:r>
              <a:rPr lang="en-US" sz="2800" dirty="0" smtClean="0"/>
              <a:t> </a:t>
            </a:r>
            <a:r>
              <a:rPr lang="en-US" sz="2800" dirty="0" err="1" smtClean="0"/>
              <a:t>atau</a:t>
            </a:r>
            <a:r>
              <a:rPr lang="en-US" sz="2800" dirty="0" smtClean="0"/>
              <a:t> </a:t>
            </a:r>
            <a:r>
              <a:rPr lang="en-US" sz="2800" dirty="0" err="1" smtClean="0"/>
              <a:t>menuntut</a:t>
            </a:r>
            <a:r>
              <a:rPr lang="en-US" sz="2800" dirty="0" smtClean="0"/>
              <a:t> </a:t>
            </a:r>
            <a:r>
              <a:rPr lang="en-US" sz="2800" b="1" dirty="0" err="1" smtClean="0"/>
              <a:t>keahlian</a:t>
            </a:r>
            <a:r>
              <a:rPr lang="en-US" sz="2800" b="1" dirty="0" smtClean="0"/>
              <a:t> (expertise)</a:t>
            </a:r>
            <a:r>
              <a:rPr lang="en-US" sz="2800" dirty="0" smtClean="0"/>
              <a:t>, </a:t>
            </a:r>
            <a:r>
              <a:rPr lang="en-US" sz="2800" dirty="0" err="1" smtClean="0"/>
              <a:t>menggunakan</a:t>
            </a:r>
            <a:r>
              <a:rPr lang="en-US" sz="2800" dirty="0" smtClean="0"/>
              <a:t> </a:t>
            </a:r>
            <a:r>
              <a:rPr lang="en-US" sz="2800" b="1" dirty="0" err="1" smtClean="0"/>
              <a:t>teknik-teknik</a:t>
            </a:r>
            <a:r>
              <a:rPr lang="en-US" sz="2800" b="1" dirty="0" smtClean="0"/>
              <a:t> </a:t>
            </a:r>
            <a:r>
              <a:rPr lang="en-US" sz="2800" b="1" dirty="0" err="1" smtClean="0"/>
              <a:t>ilmiah</a:t>
            </a:r>
            <a:r>
              <a:rPr lang="en-US" sz="2800" dirty="0" smtClean="0"/>
              <a:t>, </a:t>
            </a:r>
            <a:r>
              <a:rPr lang="en-US" sz="2800" dirty="0" err="1" smtClean="0"/>
              <a:t>serta</a:t>
            </a:r>
            <a:r>
              <a:rPr lang="en-US" sz="2800" dirty="0" smtClean="0"/>
              <a:t> </a:t>
            </a:r>
            <a:r>
              <a:rPr lang="en-US" sz="2800" b="1" dirty="0" err="1" smtClean="0"/>
              <a:t>dedikasi</a:t>
            </a:r>
            <a:r>
              <a:rPr lang="en-US" sz="2800" b="1" dirty="0" smtClean="0"/>
              <a:t> </a:t>
            </a:r>
            <a:r>
              <a:rPr lang="en-US" sz="2800" dirty="0" smtClean="0"/>
              <a:t>yang </a:t>
            </a:r>
            <a:r>
              <a:rPr lang="en-US" sz="2800" dirty="0" err="1" smtClean="0"/>
              <a:t>tinggi</a:t>
            </a:r>
            <a:r>
              <a:rPr lang="en-US" sz="2800" dirty="0" smtClean="0"/>
              <a:t>. </a:t>
            </a:r>
            <a:endParaRPr lang="en-US" sz="2800" dirty="0" smtClean="0"/>
          </a:p>
          <a:p>
            <a:r>
              <a:rPr lang="en-US" sz="2800" dirty="0" err="1" smtClean="0"/>
              <a:t>Keahlian</a:t>
            </a:r>
            <a:r>
              <a:rPr lang="en-US" sz="2800" dirty="0" smtClean="0"/>
              <a:t> </a:t>
            </a:r>
            <a:r>
              <a:rPr lang="en-US" sz="2800" dirty="0" smtClean="0"/>
              <a:t>yang </a:t>
            </a:r>
            <a:r>
              <a:rPr lang="en-US" sz="2800" dirty="0" err="1" smtClean="0"/>
              <a:t>diperoleh</a:t>
            </a:r>
            <a:r>
              <a:rPr lang="en-US" sz="2800" dirty="0" smtClean="0"/>
              <a:t> </a:t>
            </a:r>
            <a:r>
              <a:rPr lang="en-US" sz="2800" dirty="0" err="1" smtClean="0"/>
              <a:t>dari</a:t>
            </a:r>
            <a:r>
              <a:rPr lang="en-US" sz="2800" dirty="0" smtClean="0"/>
              <a:t> </a:t>
            </a:r>
            <a:r>
              <a:rPr lang="en-US" sz="2800" dirty="0" err="1" smtClean="0"/>
              <a:t>lembaga</a:t>
            </a:r>
            <a:r>
              <a:rPr lang="en-US" sz="2800" dirty="0" smtClean="0"/>
              <a:t> </a:t>
            </a:r>
            <a:r>
              <a:rPr lang="en-US" sz="2800" dirty="0" err="1" smtClean="0"/>
              <a:t>pendidikan</a:t>
            </a:r>
            <a:r>
              <a:rPr lang="en-US" sz="2800" dirty="0" smtClean="0"/>
              <a:t> </a:t>
            </a:r>
            <a:r>
              <a:rPr lang="en-US" sz="2800" dirty="0" err="1" smtClean="0"/>
              <a:t>khusus</a:t>
            </a:r>
            <a:r>
              <a:rPr lang="en-US" sz="2800" dirty="0" smtClean="0"/>
              <a:t> </a:t>
            </a:r>
            <a:r>
              <a:rPr lang="en-US" sz="2800" dirty="0" err="1" smtClean="0"/>
              <a:t>diperuntukkan</a:t>
            </a:r>
            <a:r>
              <a:rPr lang="en-US" sz="2800" dirty="0" smtClean="0"/>
              <a:t> </a:t>
            </a:r>
            <a:r>
              <a:rPr lang="en-US" sz="2800" dirty="0" err="1" smtClean="0"/>
              <a:t>untuk</a:t>
            </a:r>
            <a:r>
              <a:rPr lang="en-US" sz="2800" dirty="0" smtClean="0"/>
              <a:t> </a:t>
            </a:r>
            <a:r>
              <a:rPr lang="en-US" sz="2800" dirty="0" err="1" smtClean="0"/>
              <a:t>itu</a:t>
            </a:r>
            <a:r>
              <a:rPr lang="en-US" sz="2800" dirty="0" smtClean="0"/>
              <a:t> </a:t>
            </a:r>
            <a:r>
              <a:rPr lang="en-US" sz="2800" dirty="0" err="1" smtClean="0"/>
              <a:t>dengan</a:t>
            </a:r>
            <a:r>
              <a:rPr lang="en-US" sz="2800" dirty="0" smtClean="0"/>
              <a:t> </a:t>
            </a:r>
            <a:r>
              <a:rPr lang="en-US" sz="2800" b="1" dirty="0" err="1" smtClean="0"/>
              <a:t>kurikulum</a:t>
            </a:r>
            <a:r>
              <a:rPr lang="en-US" sz="2800" dirty="0" smtClean="0"/>
              <a:t> yang </a:t>
            </a:r>
            <a:r>
              <a:rPr lang="en-US" sz="2800" dirty="0" err="1" smtClean="0"/>
              <a:t>dapat</a:t>
            </a:r>
            <a:r>
              <a:rPr lang="en-US" sz="2800" dirty="0" smtClean="0"/>
              <a:t> </a:t>
            </a:r>
            <a:r>
              <a:rPr lang="en-US" sz="2800" dirty="0" err="1" smtClean="0"/>
              <a:t>dipertanggung</a:t>
            </a:r>
            <a:r>
              <a:rPr lang="en-US" sz="2800" dirty="0" smtClean="0"/>
              <a:t> </a:t>
            </a:r>
            <a:r>
              <a:rPr lang="en-US" sz="2800" dirty="0" err="1" smtClean="0"/>
              <a:t>jawabkan</a:t>
            </a:r>
            <a:r>
              <a:rPr lang="en-US" sz="2800" dirty="0" smtClean="0"/>
              <a:t>. </a:t>
            </a:r>
            <a:endParaRPr lang="en-US" sz="2800" dirty="0" smtClean="0"/>
          </a:p>
          <a:p>
            <a:r>
              <a:rPr lang="en-US" sz="2800" dirty="0" err="1" smtClean="0"/>
              <a:t>Seseorang</a:t>
            </a:r>
            <a:r>
              <a:rPr lang="en-US" sz="2800" dirty="0" smtClean="0"/>
              <a:t> </a:t>
            </a:r>
            <a:r>
              <a:rPr lang="en-US" sz="2800" dirty="0" smtClean="0"/>
              <a:t>yang </a:t>
            </a:r>
            <a:r>
              <a:rPr lang="en-US" sz="2800" dirty="0" err="1" smtClean="0"/>
              <a:t>menekuni</a:t>
            </a:r>
            <a:r>
              <a:rPr lang="en-US" sz="2800" dirty="0" smtClean="0"/>
              <a:t> </a:t>
            </a:r>
            <a:r>
              <a:rPr lang="en-US" sz="2800" dirty="0" err="1" smtClean="0"/>
              <a:t>suatu</a:t>
            </a:r>
            <a:r>
              <a:rPr lang="en-US" sz="2800" dirty="0" smtClean="0"/>
              <a:t> </a:t>
            </a:r>
            <a:r>
              <a:rPr lang="en-US" sz="2800" dirty="0" err="1" smtClean="0"/>
              <a:t>profesi</a:t>
            </a:r>
            <a:r>
              <a:rPr lang="en-US" sz="2800" dirty="0" smtClean="0"/>
              <a:t> </a:t>
            </a:r>
            <a:r>
              <a:rPr lang="en-US" sz="2800" dirty="0" err="1" smtClean="0"/>
              <a:t>tertentu</a:t>
            </a:r>
            <a:r>
              <a:rPr lang="en-US" sz="2800" dirty="0" smtClean="0"/>
              <a:t> </a:t>
            </a:r>
            <a:r>
              <a:rPr lang="en-US" sz="2800" dirty="0" err="1" smtClean="0"/>
              <a:t>disebut</a:t>
            </a:r>
            <a:r>
              <a:rPr lang="en-US" sz="2800" dirty="0" smtClean="0"/>
              <a:t> professional, </a:t>
            </a:r>
            <a:r>
              <a:rPr lang="en-US" sz="2800" dirty="0" err="1" smtClean="0"/>
              <a:t>sedangkan</a:t>
            </a:r>
            <a:r>
              <a:rPr lang="en-US" sz="2800" dirty="0" smtClean="0"/>
              <a:t> professional </a:t>
            </a:r>
            <a:r>
              <a:rPr lang="en-US" sz="2800" dirty="0" err="1" smtClean="0"/>
              <a:t>sendiri</a:t>
            </a:r>
            <a:r>
              <a:rPr lang="en-US" sz="2800" dirty="0" smtClean="0"/>
              <a:t> </a:t>
            </a:r>
            <a:r>
              <a:rPr lang="en-US" sz="2800" dirty="0" err="1" smtClean="0"/>
              <a:t>mempunyai</a:t>
            </a:r>
            <a:r>
              <a:rPr lang="en-US" sz="2800" dirty="0" smtClean="0"/>
              <a:t> </a:t>
            </a:r>
            <a:r>
              <a:rPr lang="en-US" sz="2800" dirty="0" err="1" smtClean="0"/>
              <a:t>makna</a:t>
            </a:r>
            <a:r>
              <a:rPr lang="en-US" sz="2800" dirty="0" smtClean="0"/>
              <a:t> yang </a:t>
            </a:r>
            <a:r>
              <a:rPr lang="en-US" sz="2800" dirty="0" err="1" smtClean="0"/>
              <a:t>mengacu</a:t>
            </a:r>
            <a:r>
              <a:rPr lang="en-US" sz="2800" dirty="0" smtClean="0"/>
              <a:t> </a:t>
            </a:r>
            <a:r>
              <a:rPr lang="en-US" sz="2800" dirty="0" err="1" smtClean="0"/>
              <a:t>kepada</a:t>
            </a:r>
            <a:r>
              <a:rPr lang="en-US" sz="2800" dirty="0" smtClean="0"/>
              <a:t> </a:t>
            </a:r>
            <a:r>
              <a:rPr lang="en-US" sz="2800" dirty="0" err="1" smtClean="0"/>
              <a:t>sebutan</a:t>
            </a:r>
            <a:r>
              <a:rPr lang="en-US" sz="2800" dirty="0" smtClean="0"/>
              <a:t> </a:t>
            </a:r>
            <a:r>
              <a:rPr lang="en-US" sz="2800" dirty="0" err="1" smtClean="0"/>
              <a:t>orang</a:t>
            </a:r>
            <a:r>
              <a:rPr lang="en-US" sz="2800" dirty="0" smtClean="0"/>
              <a:t> yang </a:t>
            </a:r>
            <a:r>
              <a:rPr lang="en-US" sz="2800" dirty="0" err="1" smtClean="0"/>
              <a:t>menyandang</a:t>
            </a:r>
            <a:r>
              <a:rPr lang="en-US" sz="2800" dirty="0" smtClean="0"/>
              <a:t> </a:t>
            </a:r>
            <a:r>
              <a:rPr lang="en-US" sz="2800" dirty="0" err="1" smtClean="0"/>
              <a:t>suatu</a:t>
            </a:r>
            <a:r>
              <a:rPr lang="en-US" sz="2800" dirty="0" smtClean="0"/>
              <a:t> </a:t>
            </a:r>
            <a:r>
              <a:rPr lang="en-US" sz="2800" dirty="0" err="1" smtClean="0"/>
              <a:t>profesi</a:t>
            </a:r>
            <a:r>
              <a:rPr lang="en-US" sz="2800" dirty="0" smtClean="0"/>
              <a:t> </a:t>
            </a:r>
            <a:r>
              <a:rPr lang="en-US" sz="2800" dirty="0" err="1" smtClean="0"/>
              <a:t>dan</a:t>
            </a:r>
            <a:r>
              <a:rPr lang="en-US" sz="2800" dirty="0" smtClean="0"/>
              <a:t> </a:t>
            </a:r>
            <a:r>
              <a:rPr lang="en-US" sz="2800" dirty="0" err="1" smtClean="0"/>
              <a:t>sebutan</a:t>
            </a:r>
            <a:r>
              <a:rPr lang="en-US" sz="2800" dirty="0" smtClean="0"/>
              <a:t> </a:t>
            </a:r>
            <a:r>
              <a:rPr lang="en-US" sz="2800" dirty="0" err="1" smtClean="0"/>
              <a:t>tentang</a:t>
            </a:r>
            <a:r>
              <a:rPr lang="en-US" sz="2800" dirty="0" smtClean="0"/>
              <a:t> </a:t>
            </a:r>
            <a:r>
              <a:rPr lang="en-US" sz="2800" dirty="0" err="1" smtClean="0"/>
              <a:t>penampilan</a:t>
            </a:r>
            <a:r>
              <a:rPr lang="en-US" sz="2800" dirty="0" smtClean="0"/>
              <a:t> </a:t>
            </a:r>
            <a:r>
              <a:rPr lang="en-US" sz="2800" dirty="0" err="1" smtClean="0"/>
              <a:t>seseorang</a:t>
            </a:r>
            <a:r>
              <a:rPr lang="en-US" sz="2800" dirty="0" smtClean="0"/>
              <a:t> </a:t>
            </a:r>
            <a:r>
              <a:rPr lang="en-US" sz="2800" dirty="0" err="1" smtClean="0"/>
              <a:t>dalam</a:t>
            </a:r>
            <a:r>
              <a:rPr lang="en-US" sz="2800" dirty="0" smtClean="0"/>
              <a:t> </a:t>
            </a:r>
            <a:r>
              <a:rPr lang="en-US" sz="2800" dirty="0" err="1" smtClean="0"/>
              <a:t>mewujudkan</a:t>
            </a:r>
            <a:r>
              <a:rPr lang="en-US" sz="2800" dirty="0" smtClean="0"/>
              <a:t> </a:t>
            </a:r>
            <a:r>
              <a:rPr lang="en-US" sz="2800" dirty="0" err="1" smtClean="0"/>
              <a:t>unjuk</a:t>
            </a:r>
            <a:r>
              <a:rPr lang="en-US" sz="2800" dirty="0" smtClean="0"/>
              <a:t> </a:t>
            </a:r>
            <a:r>
              <a:rPr lang="en-US" sz="2800" dirty="0" err="1" smtClean="0"/>
              <a:t>kerja</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profesinya</a:t>
            </a:r>
            <a:r>
              <a:rPr lang="en-US" sz="2800" dirty="0" smtClean="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chor="ctr"/>
          <a:lstStyle/>
          <a:p>
            <a:pPr algn="ctr"/>
            <a:r>
              <a:rPr lang="en-US" dirty="0" smtClean="0"/>
              <a:t>ETIKA PROFESI</a:t>
            </a:r>
            <a:endParaRPr lang="en-US" dirty="0"/>
          </a:p>
        </p:txBody>
      </p:sp>
      <p:sp>
        <p:nvSpPr>
          <p:cNvPr id="3" name="Content Placeholder 2"/>
          <p:cNvSpPr>
            <a:spLocks noGrp="1"/>
          </p:cNvSpPr>
          <p:nvPr>
            <p:ph sz="quarter" idx="1"/>
          </p:nvPr>
        </p:nvSpPr>
        <p:spPr>
          <a:xfrm>
            <a:off x="685800" y="1143000"/>
            <a:ext cx="8229600" cy="5410200"/>
          </a:xfrm>
        </p:spPr>
        <p:txBody>
          <a:bodyPr>
            <a:normAutofit fontScale="92500" lnSpcReduction="20000"/>
          </a:bodyPr>
          <a:lstStyle/>
          <a:p>
            <a:r>
              <a:rPr lang="en-US" sz="2800" b="1" dirty="0" err="1" smtClean="0"/>
              <a:t>Etika</a:t>
            </a:r>
            <a:r>
              <a:rPr lang="en-US" sz="2800" b="1" dirty="0" smtClean="0"/>
              <a:t> </a:t>
            </a:r>
            <a:r>
              <a:rPr lang="en-US" sz="2800" b="1" dirty="0" err="1" smtClean="0"/>
              <a:t>profesi</a:t>
            </a:r>
            <a:r>
              <a:rPr lang="en-US" sz="2800" b="1" dirty="0" smtClean="0"/>
              <a:t> </a:t>
            </a:r>
            <a:r>
              <a:rPr lang="en-US" sz="2800" dirty="0" err="1" smtClean="0"/>
              <a:t>menurut</a:t>
            </a:r>
            <a:r>
              <a:rPr lang="en-US" sz="2800" dirty="0" smtClean="0"/>
              <a:t> </a:t>
            </a:r>
            <a:r>
              <a:rPr lang="en-US" sz="2800" dirty="0" smtClean="0"/>
              <a:t>Keiser </a:t>
            </a:r>
            <a:r>
              <a:rPr lang="en-US" sz="2800" dirty="0" err="1" smtClean="0"/>
              <a:t>dalam</a:t>
            </a:r>
            <a:r>
              <a:rPr lang="en-US" sz="2800" dirty="0" smtClean="0"/>
              <a:t> ( </a:t>
            </a:r>
            <a:r>
              <a:rPr lang="en-US" sz="2800" dirty="0" err="1" smtClean="0"/>
              <a:t>Suhrawardi</a:t>
            </a:r>
            <a:r>
              <a:rPr lang="en-US" sz="2800" dirty="0" smtClean="0"/>
              <a:t> </a:t>
            </a:r>
            <a:r>
              <a:rPr lang="en-US" sz="2800" dirty="0" err="1" smtClean="0"/>
              <a:t>Lubis</a:t>
            </a:r>
            <a:r>
              <a:rPr lang="en-US" sz="2800" dirty="0" smtClean="0"/>
              <a:t>, 1994:6-7 ) </a:t>
            </a:r>
            <a:r>
              <a:rPr lang="en-US" sz="2800" dirty="0" err="1" smtClean="0"/>
              <a:t>adalah</a:t>
            </a:r>
            <a:r>
              <a:rPr lang="en-US" sz="2800" dirty="0" smtClean="0"/>
              <a:t> </a:t>
            </a:r>
            <a:r>
              <a:rPr lang="en-US" sz="2800" dirty="0" err="1" smtClean="0"/>
              <a:t>sikap</a:t>
            </a:r>
            <a:r>
              <a:rPr lang="en-US" sz="2800" dirty="0" smtClean="0"/>
              <a:t> </a:t>
            </a:r>
            <a:r>
              <a:rPr lang="en-US" sz="2800" dirty="0" err="1" smtClean="0"/>
              <a:t>hidup</a:t>
            </a:r>
            <a:r>
              <a:rPr lang="en-US" sz="2800" dirty="0" smtClean="0"/>
              <a:t> </a:t>
            </a:r>
            <a:r>
              <a:rPr lang="en-US" sz="2800" dirty="0" err="1" smtClean="0"/>
              <a:t>berupa</a:t>
            </a:r>
            <a:r>
              <a:rPr lang="en-US" sz="2800" dirty="0" smtClean="0"/>
              <a:t> </a:t>
            </a:r>
            <a:r>
              <a:rPr lang="en-US" sz="2800" b="1" dirty="0" err="1" smtClean="0"/>
              <a:t>keadilan</a:t>
            </a:r>
            <a:r>
              <a:rPr lang="en-US" sz="2800" dirty="0" smtClean="0"/>
              <a:t> </a:t>
            </a:r>
            <a:r>
              <a:rPr lang="en-US" sz="2800" dirty="0" err="1" smtClean="0"/>
              <a:t>untuk</a:t>
            </a:r>
            <a:r>
              <a:rPr lang="en-US" sz="2800" dirty="0" smtClean="0"/>
              <a:t> </a:t>
            </a:r>
            <a:r>
              <a:rPr lang="en-US" sz="2800" dirty="0" err="1" smtClean="0"/>
              <a:t>memberikan</a:t>
            </a:r>
            <a:r>
              <a:rPr lang="en-US" sz="2800" dirty="0" smtClean="0"/>
              <a:t> </a:t>
            </a:r>
            <a:r>
              <a:rPr lang="en-US" sz="2800" b="1" dirty="0" err="1" smtClean="0"/>
              <a:t>pelayanan</a:t>
            </a:r>
            <a:r>
              <a:rPr lang="en-US" sz="2800" b="1" dirty="0" smtClean="0"/>
              <a:t> professional</a:t>
            </a:r>
            <a:r>
              <a:rPr lang="en-US" sz="2800" dirty="0" smtClean="0"/>
              <a:t> </a:t>
            </a:r>
            <a:r>
              <a:rPr lang="en-US" sz="2800" dirty="0" err="1" smtClean="0"/>
              <a:t>terhadap</a:t>
            </a:r>
            <a:r>
              <a:rPr lang="en-US" sz="2800" dirty="0" smtClean="0"/>
              <a:t> </a:t>
            </a:r>
            <a:r>
              <a:rPr lang="en-US" sz="2800" dirty="0" err="1" smtClean="0"/>
              <a:t>masyarakat</a:t>
            </a:r>
            <a:r>
              <a:rPr lang="en-US" sz="2800" dirty="0" smtClean="0"/>
              <a:t> </a:t>
            </a:r>
            <a:r>
              <a:rPr lang="en-US" sz="2800" dirty="0" err="1" smtClean="0"/>
              <a:t>dengan</a:t>
            </a:r>
            <a:r>
              <a:rPr lang="en-US" sz="2800" dirty="0" smtClean="0"/>
              <a:t> </a:t>
            </a:r>
            <a:r>
              <a:rPr lang="en-US" sz="2800" dirty="0" err="1" smtClean="0"/>
              <a:t>penuh</a:t>
            </a:r>
            <a:r>
              <a:rPr lang="en-US" sz="2800" dirty="0" smtClean="0"/>
              <a:t> </a:t>
            </a:r>
            <a:r>
              <a:rPr lang="en-US" sz="2800" b="1" dirty="0" err="1" smtClean="0"/>
              <a:t>ketertiban</a:t>
            </a:r>
            <a:r>
              <a:rPr lang="en-US" sz="2800" b="1" dirty="0" smtClean="0"/>
              <a:t> </a:t>
            </a:r>
            <a:r>
              <a:rPr lang="en-US" sz="2800" dirty="0" err="1" smtClean="0"/>
              <a:t>dan</a:t>
            </a:r>
            <a:r>
              <a:rPr lang="en-US" sz="2800" b="1" dirty="0" smtClean="0"/>
              <a:t> </a:t>
            </a:r>
            <a:r>
              <a:rPr lang="en-US" sz="2800" b="1" dirty="0" err="1" smtClean="0"/>
              <a:t>keahlia</a:t>
            </a:r>
            <a:r>
              <a:rPr lang="en-US" sz="2800" dirty="0" err="1" smtClean="0"/>
              <a:t>n</a:t>
            </a:r>
            <a:r>
              <a:rPr lang="en-US" sz="2800" dirty="0" smtClean="0"/>
              <a:t> </a:t>
            </a:r>
            <a:r>
              <a:rPr lang="en-US" sz="2800" dirty="0" err="1" smtClean="0"/>
              <a:t>sebagai</a:t>
            </a:r>
            <a:r>
              <a:rPr lang="en-US" sz="2800" dirty="0" smtClean="0"/>
              <a:t> </a:t>
            </a:r>
            <a:r>
              <a:rPr lang="en-US" sz="2800" dirty="0" err="1" smtClean="0"/>
              <a:t>pelayanan</a:t>
            </a:r>
            <a:r>
              <a:rPr lang="en-US" sz="2800" dirty="0" smtClean="0"/>
              <a:t> </a:t>
            </a:r>
            <a:r>
              <a:rPr lang="en-US" sz="2800" dirty="0" err="1" smtClean="0"/>
              <a:t>dalam</a:t>
            </a:r>
            <a:r>
              <a:rPr lang="en-US" sz="2800" dirty="0" smtClean="0"/>
              <a:t> </a:t>
            </a:r>
            <a:r>
              <a:rPr lang="en-US" sz="2800" dirty="0" err="1" smtClean="0"/>
              <a:t>rangka</a:t>
            </a:r>
            <a:r>
              <a:rPr lang="en-US" sz="2800" dirty="0" smtClean="0"/>
              <a:t> </a:t>
            </a:r>
            <a:r>
              <a:rPr lang="en-US" sz="2800" dirty="0" err="1" smtClean="0"/>
              <a:t>melaksanakan</a:t>
            </a:r>
            <a:r>
              <a:rPr lang="en-US" sz="2800" dirty="0" smtClean="0"/>
              <a:t> </a:t>
            </a:r>
            <a:r>
              <a:rPr lang="en-US" sz="2800" dirty="0" err="1" smtClean="0"/>
              <a:t>tugas</a:t>
            </a:r>
            <a:r>
              <a:rPr lang="en-US" sz="2800" dirty="0" smtClean="0"/>
              <a:t> </a:t>
            </a:r>
            <a:r>
              <a:rPr lang="en-US" sz="2800" dirty="0" err="1" smtClean="0"/>
              <a:t>berupa</a:t>
            </a:r>
            <a:r>
              <a:rPr lang="en-US" sz="2800" dirty="0" smtClean="0"/>
              <a:t> </a:t>
            </a:r>
            <a:r>
              <a:rPr lang="en-US" sz="2800" dirty="0" err="1" smtClean="0"/>
              <a:t>kewajiban</a:t>
            </a:r>
            <a:r>
              <a:rPr lang="en-US" sz="2800" dirty="0" smtClean="0"/>
              <a:t> </a:t>
            </a:r>
            <a:r>
              <a:rPr lang="en-US" sz="2800" dirty="0" err="1" smtClean="0"/>
              <a:t>terhadap</a:t>
            </a:r>
            <a:r>
              <a:rPr lang="en-US" sz="2800" dirty="0" smtClean="0"/>
              <a:t> </a:t>
            </a:r>
            <a:r>
              <a:rPr lang="en-US" sz="2800" dirty="0" err="1" smtClean="0"/>
              <a:t>masyarakat</a:t>
            </a:r>
            <a:r>
              <a:rPr lang="en-US" sz="2800" dirty="0" smtClean="0"/>
              <a:t>.</a:t>
            </a:r>
          </a:p>
          <a:p>
            <a:r>
              <a:rPr lang="en-US" sz="2800" b="1" dirty="0" err="1" smtClean="0"/>
              <a:t>Kode</a:t>
            </a:r>
            <a:r>
              <a:rPr lang="en-US" sz="2800" b="1" dirty="0" smtClean="0"/>
              <a:t> </a:t>
            </a:r>
            <a:r>
              <a:rPr lang="en-US" sz="2800" b="1" dirty="0" err="1" smtClean="0"/>
              <a:t>etik</a:t>
            </a:r>
            <a:r>
              <a:rPr lang="en-US" sz="2800" b="1" dirty="0" smtClean="0"/>
              <a:t> </a:t>
            </a:r>
            <a:r>
              <a:rPr lang="en-US" sz="2800" b="1" dirty="0" err="1" smtClean="0"/>
              <a:t>profesi</a:t>
            </a:r>
            <a:r>
              <a:rPr lang="en-US" sz="2800" b="1" dirty="0" smtClean="0"/>
              <a:t> </a:t>
            </a:r>
            <a:r>
              <a:rPr lang="en-US" sz="2800" dirty="0" err="1" smtClean="0"/>
              <a:t>adalah</a:t>
            </a:r>
            <a:r>
              <a:rPr lang="en-US" sz="2800" dirty="0" smtClean="0"/>
              <a:t> </a:t>
            </a:r>
            <a:r>
              <a:rPr lang="en-US" sz="2800" b="1" dirty="0" smtClean="0"/>
              <a:t>system </a:t>
            </a:r>
            <a:r>
              <a:rPr lang="en-US" sz="2800" b="1" dirty="0" err="1" smtClean="0"/>
              <a:t>norma</a:t>
            </a:r>
            <a:r>
              <a:rPr lang="en-US" sz="2800" b="1" dirty="0" smtClean="0"/>
              <a:t>, </a:t>
            </a:r>
            <a:r>
              <a:rPr lang="en-US" sz="2800" b="1" dirty="0" err="1" smtClean="0"/>
              <a:t>nilai</a:t>
            </a:r>
            <a:r>
              <a:rPr lang="en-US" sz="2800" b="1" dirty="0" smtClean="0"/>
              <a:t> </a:t>
            </a:r>
            <a:r>
              <a:rPr lang="en-US" sz="2800" dirty="0" err="1" smtClean="0"/>
              <a:t>dan</a:t>
            </a:r>
            <a:r>
              <a:rPr lang="en-US" sz="2800" b="1" dirty="0" smtClean="0"/>
              <a:t> </a:t>
            </a:r>
            <a:r>
              <a:rPr lang="en-US" sz="2800" b="1" dirty="0" err="1" smtClean="0"/>
              <a:t>aturan</a:t>
            </a:r>
            <a:r>
              <a:rPr lang="en-US" sz="2800" b="1" dirty="0" smtClean="0"/>
              <a:t> professional </a:t>
            </a:r>
            <a:r>
              <a:rPr lang="en-US" sz="2800" b="1" dirty="0" err="1" smtClean="0"/>
              <a:t>tertulis</a:t>
            </a:r>
            <a:r>
              <a:rPr lang="en-US" sz="2800" dirty="0" smtClean="0"/>
              <a:t> yang </a:t>
            </a:r>
            <a:r>
              <a:rPr lang="en-US" sz="2800" dirty="0" err="1" smtClean="0"/>
              <a:t>secara</a:t>
            </a:r>
            <a:r>
              <a:rPr lang="en-US" sz="2800" dirty="0" smtClean="0"/>
              <a:t> </a:t>
            </a:r>
            <a:r>
              <a:rPr lang="en-US" sz="2800" dirty="0" err="1" smtClean="0"/>
              <a:t>tegas</a:t>
            </a:r>
            <a:r>
              <a:rPr lang="en-US" sz="2800" dirty="0" smtClean="0"/>
              <a:t> </a:t>
            </a:r>
            <a:r>
              <a:rPr lang="en-US" sz="2800" dirty="0" err="1" smtClean="0"/>
              <a:t>menyatakan</a:t>
            </a:r>
            <a:r>
              <a:rPr lang="en-US" sz="2800" dirty="0" smtClean="0"/>
              <a:t> </a:t>
            </a:r>
            <a:r>
              <a:rPr lang="en-US" sz="2800" dirty="0" err="1" smtClean="0"/>
              <a:t>apa</a:t>
            </a:r>
            <a:r>
              <a:rPr lang="en-US" sz="2800" dirty="0" smtClean="0"/>
              <a:t> yang </a:t>
            </a:r>
            <a:r>
              <a:rPr lang="en-US" sz="2800" b="1" dirty="0" err="1" smtClean="0"/>
              <a:t>benar</a:t>
            </a:r>
            <a:r>
              <a:rPr lang="en-US" sz="2800" b="1" dirty="0" smtClean="0"/>
              <a:t> </a:t>
            </a:r>
            <a:r>
              <a:rPr lang="en-US" sz="2800" dirty="0" err="1" smtClean="0"/>
              <a:t>dan</a:t>
            </a:r>
            <a:r>
              <a:rPr lang="en-US" sz="2800" b="1" dirty="0" smtClean="0"/>
              <a:t> </a:t>
            </a:r>
            <a:r>
              <a:rPr lang="en-US" sz="2800" b="1" dirty="0" err="1" smtClean="0"/>
              <a:t>baik</a:t>
            </a:r>
            <a:r>
              <a:rPr lang="en-US" sz="2800" dirty="0" smtClean="0"/>
              <a:t>, </a:t>
            </a:r>
            <a:r>
              <a:rPr lang="en-US" sz="2800" dirty="0" err="1" smtClean="0"/>
              <a:t>dan</a:t>
            </a:r>
            <a:r>
              <a:rPr lang="en-US" sz="2800" dirty="0" smtClean="0"/>
              <a:t> </a:t>
            </a:r>
            <a:r>
              <a:rPr lang="en-US" sz="2800" dirty="0" err="1" smtClean="0"/>
              <a:t>apa</a:t>
            </a:r>
            <a:r>
              <a:rPr lang="en-US" sz="2800" dirty="0" smtClean="0"/>
              <a:t> yang </a:t>
            </a:r>
            <a:r>
              <a:rPr lang="en-US" sz="2800" dirty="0" err="1" smtClean="0"/>
              <a:t>tidak</a:t>
            </a:r>
            <a:r>
              <a:rPr lang="en-US" sz="2800" dirty="0" smtClean="0"/>
              <a:t> </a:t>
            </a:r>
            <a:r>
              <a:rPr lang="en-US" sz="2800" dirty="0" err="1" smtClean="0"/>
              <a:t>benar</a:t>
            </a:r>
            <a:r>
              <a:rPr lang="en-US" sz="2800" dirty="0" smtClean="0"/>
              <a:t> </a:t>
            </a:r>
            <a:r>
              <a:rPr lang="en-US" sz="2800" dirty="0" err="1" smtClean="0"/>
              <a:t>dan</a:t>
            </a:r>
            <a:r>
              <a:rPr lang="en-US" sz="2800" dirty="0" smtClean="0"/>
              <a:t> </a:t>
            </a:r>
            <a:r>
              <a:rPr lang="en-US" sz="2800" dirty="0" err="1" smtClean="0"/>
              <a:t>tidak</a:t>
            </a:r>
            <a:r>
              <a:rPr lang="en-US" sz="2800" dirty="0" smtClean="0"/>
              <a:t> </a:t>
            </a:r>
            <a:r>
              <a:rPr lang="en-US" sz="2800" dirty="0" err="1" smtClean="0"/>
              <a:t>baik</a:t>
            </a:r>
            <a:r>
              <a:rPr lang="en-US" sz="2800" dirty="0" smtClean="0"/>
              <a:t> </a:t>
            </a:r>
            <a:r>
              <a:rPr lang="en-US" sz="2800" dirty="0" err="1" smtClean="0"/>
              <a:t>bagi</a:t>
            </a:r>
            <a:r>
              <a:rPr lang="en-US" sz="2800" dirty="0" smtClean="0"/>
              <a:t> professional. </a:t>
            </a:r>
            <a:r>
              <a:rPr lang="en-US" sz="2800" dirty="0" err="1" smtClean="0"/>
              <a:t>Kode</a:t>
            </a:r>
            <a:r>
              <a:rPr lang="en-US" sz="2800" dirty="0" smtClean="0"/>
              <a:t> </a:t>
            </a:r>
            <a:r>
              <a:rPr lang="en-US" sz="2800" dirty="0" err="1" smtClean="0"/>
              <a:t>etik</a:t>
            </a:r>
            <a:r>
              <a:rPr lang="en-US" sz="2800" dirty="0" smtClean="0"/>
              <a:t> </a:t>
            </a:r>
            <a:r>
              <a:rPr lang="en-US" sz="2800" dirty="0" err="1" smtClean="0"/>
              <a:t>menyatakan</a:t>
            </a:r>
            <a:r>
              <a:rPr lang="en-US" sz="2800" dirty="0" smtClean="0"/>
              <a:t> </a:t>
            </a:r>
            <a:r>
              <a:rPr lang="en-US" sz="2800" dirty="0" err="1" smtClean="0"/>
              <a:t>perbuatan</a:t>
            </a:r>
            <a:r>
              <a:rPr lang="en-US" sz="2800" dirty="0" smtClean="0"/>
              <a:t> </a:t>
            </a:r>
            <a:r>
              <a:rPr lang="en-US" sz="2800" dirty="0" err="1" smtClean="0"/>
              <a:t>apa</a:t>
            </a:r>
            <a:r>
              <a:rPr lang="en-US" sz="2800" dirty="0" smtClean="0"/>
              <a:t> yang </a:t>
            </a:r>
            <a:r>
              <a:rPr lang="en-US" sz="2800" dirty="0" err="1" smtClean="0"/>
              <a:t>benar</a:t>
            </a:r>
            <a:r>
              <a:rPr lang="en-US" sz="2800" dirty="0" smtClean="0"/>
              <a:t> </a:t>
            </a:r>
            <a:r>
              <a:rPr lang="en-US" sz="2800" dirty="0" err="1" smtClean="0"/>
              <a:t>atau</a:t>
            </a:r>
            <a:r>
              <a:rPr lang="en-US" sz="2800" dirty="0" smtClean="0"/>
              <a:t> </a:t>
            </a:r>
            <a:r>
              <a:rPr lang="en-US" sz="2800" dirty="0" err="1" smtClean="0"/>
              <a:t>salah</a:t>
            </a:r>
            <a:r>
              <a:rPr lang="en-US" sz="2800" dirty="0" smtClean="0"/>
              <a:t>, </a:t>
            </a:r>
            <a:r>
              <a:rPr lang="en-US" sz="2800" dirty="0" err="1" smtClean="0"/>
              <a:t>perbuatan</a:t>
            </a:r>
            <a:r>
              <a:rPr lang="en-US" sz="2800" dirty="0" smtClean="0"/>
              <a:t> </a:t>
            </a:r>
            <a:r>
              <a:rPr lang="en-US" sz="2800" dirty="0" err="1" smtClean="0"/>
              <a:t>apa</a:t>
            </a:r>
            <a:r>
              <a:rPr lang="en-US" sz="2800" dirty="0" smtClean="0"/>
              <a:t> yang </a:t>
            </a:r>
            <a:r>
              <a:rPr lang="en-US" sz="2800" dirty="0" err="1" smtClean="0"/>
              <a:t>harus</a:t>
            </a:r>
            <a:r>
              <a:rPr lang="en-US" sz="2800" dirty="0" smtClean="0"/>
              <a:t> </a:t>
            </a:r>
            <a:r>
              <a:rPr lang="en-US" sz="2800" dirty="0" err="1" smtClean="0"/>
              <a:t>dilakukan</a:t>
            </a:r>
            <a:r>
              <a:rPr lang="en-US" sz="2800" dirty="0" smtClean="0"/>
              <a:t> </a:t>
            </a:r>
            <a:r>
              <a:rPr lang="en-US" sz="2800" dirty="0" err="1" smtClean="0"/>
              <a:t>dan</a:t>
            </a:r>
            <a:r>
              <a:rPr lang="en-US" sz="2800" dirty="0" smtClean="0"/>
              <a:t> </a:t>
            </a:r>
            <a:r>
              <a:rPr lang="en-US" sz="2800" dirty="0" err="1" smtClean="0"/>
              <a:t>apa</a:t>
            </a:r>
            <a:r>
              <a:rPr lang="en-US" sz="2800" dirty="0" smtClean="0"/>
              <a:t> yang </a:t>
            </a:r>
            <a:r>
              <a:rPr lang="en-US" sz="2800" dirty="0" err="1" smtClean="0"/>
              <a:t>harus</a:t>
            </a:r>
            <a:r>
              <a:rPr lang="en-US" sz="2800" dirty="0" smtClean="0"/>
              <a:t> </a:t>
            </a:r>
            <a:r>
              <a:rPr lang="en-US" sz="2800" dirty="0" err="1" smtClean="0"/>
              <a:t>dihindari</a:t>
            </a:r>
            <a:r>
              <a:rPr lang="en-US" sz="2800" dirty="0" smtClean="0"/>
              <a:t>. </a:t>
            </a:r>
            <a:r>
              <a:rPr lang="en-US" sz="2800" dirty="0" err="1" smtClean="0"/>
              <a:t>Tujuan</a:t>
            </a:r>
            <a:r>
              <a:rPr lang="en-US" sz="2800" dirty="0" smtClean="0"/>
              <a:t> </a:t>
            </a:r>
            <a:r>
              <a:rPr lang="en-US" sz="2800" dirty="0" err="1" smtClean="0"/>
              <a:t>kode</a:t>
            </a:r>
            <a:r>
              <a:rPr lang="en-US" sz="2800" dirty="0" smtClean="0"/>
              <a:t> </a:t>
            </a:r>
            <a:r>
              <a:rPr lang="en-US" sz="2800" dirty="0" err="1" smtClean="0"/>
              <a:t>etik</a:t>
            </a:r>
            <a:r>
              <a:rPr lang="en-US" sz="2800" dirty="0" smtClean="0"/>
              <a:t> </a:t>
            </a:r>
            <a:r>
              <a:rPr lang="en-US" sz="2800" dirty="0" err="1" smtClean="0"/>
              <a:t>yaitu</a:t>
            </a:r>
            <a:r>
              <a:rPr lang="en-US" sz="2800" dirty="0" smtClean="0"/>
              <a:t> agar professional </a:t>
            </a:r>
            <a:r>
              <a:rPr lang="en-US" sz="2800" dirty="0" err="1" smtClean="0"/>
              <a:t>memberikan</a:t>
            </a:r>
            <a:r>
              <a:rPr lang="en-US" sz="2800" dirty="0" smtClean="0"/>
              <a:t>  </a:t>
            </a:r>
            <a:r>
              <a:rPr lang="en-US" sz="2800" dirty="0" err="1" smtClean="0"/>
              <a:t>jasa</a:t>
            </a:r>
            <a:r>
              <a:rPr lang="en-US" sz="2800" dirty="0" smtClean="0"/>
              <a:t> </a:t>
            </a:r>
            <a:r>
              <a:rPr lang="en-US" sz="2800" dirty="0" err="1" smtClean="0"/>
              <a:t>sebaik-baiknya</a:t>
            </a:r>
            <a:r>
              <a:rPr lang="en-US" sz="2800" dirty="0" smtClean="0"/>
              <a:t> </a:t>
            </a:r>
            <a:r>
              <a:rPr lang="en-US" sz="2800" dirty="0" err="1" smtClean="0"/>
              <a:t>kepada</a:t>
            </a:r>
            <a:r>
              <a:rPr lang="en-US" sz="2800" dirty="0" smtClean="0"/>
              <a:t> </a:t>
            </a:r>
            <a:r>
              <a:rPr lang="en-US" sz="2800" dirty="0" err="1" smtClean="0"/>
              <a:t>pemakai</a:t>
            </a:r>
            <a:r>
              <a:rPr lang="en-US" sz="2800" dirty="0" smtClean="0"/>
              <a:t> </a:t>
            </a:r>
            <a:r>
              <a:rPr lang="en-US" sz="2800" dirty="0" err="1" smtClean="0"/>
              <a:t>atau</a:t>
            </a:r>
            <a:r>
              <a:rPr lang="en-US" sz="2800" dirty="0" smtClean="0"/>
              <a:t> </a:t>
            </a:r>
            <a:r>
              <a:rPr lang="en-US" sz="2800" dirty="0" err="1" smtClean="0"/>
              <a:t>nasabahnya</a:t>
            </a:r>
            <a:r>
              <a:rPr lang="en-US" sz="2800" dirty="0" smtClean="0"/>
              <a:t>. </a:t>
            </a:r>
            <a:r>
              <a:rPr lang="en-US" sz="2800" dirty="0" err="1" smtClean="0"/>
              <a:t>Dengan</a:t>
            </a:r>
            <a:r>
              <a:rPr lang="en-US" sz="2800" dirty="0" smtClean="0"/>
              <a:t> </a:t>
            </a:r>
            <a:r>
              <a:rPr lang="en-US" sz="2800" dirty="0" err="1" smtClean="0"/>
              <a:t>adanya</a:t>
            </a:r>
            <a:r>
              <a:rPr lang="en-US" sz="2800" dirty="0" smtClean="0"/>
              <a:t> </a:t>
            </a:r>
            <a:r>
              <a:rPr lang="en-US" sz="2800" dirty="0" err="1" smtClean="0"/>
              <a:t>kode</a:t>
            </a:r>
            <a:r>
              <a:rPr lang="en-US" sz="2800" dirty="0" smtClean="0"/>
              <a:t> </a:t>
            </a:r>
            <a:r>
              <a:rPr lang="en-US" sz="2800" dirty="0" err="1" smtClean="0"/>
              <a:t>etik</a:t>
            </a:r>
            <a:r>
              <a:rPr lang="en-US" sz="2800" dirty="0" smtClean="0"/>
              <a:t> </a:t>
            </a:r>
            <a:r>
              <a:rPr lang="en-US" sz="2800" dirty="0" err="1" smtClean="0"/>
              <a:t>akan</a:t>
            </a:r>
            <a:r>
              <a:rPr lang="en-US" sz="2800" dirty="0" smtClean="0"/>
              <a:t> </a:t>
            </a:r>
            <a:r>
              <a:rPr lang="en-US" sz="2800" dirty="0" err="1" smtClean="0"/>
              <a:t>melindungi</a:t>
            </a:r>
            <a:r>
              <a:rPr lang="en-US" sz="2800" dirty="0" smtClean="0"/>
              <a:t> </a:t>
            </a:r>
            <a:r>
              <a:rPr lang="en-US" sz="2800" dirty="0" err="1" smtClean="0"/>
              <a:t>perbuatan</a:t>
            </a:r>
            <a:r>
              <a:rPr lang="en-US" sz="2800" dirty="0" smtClean="0"/>
              <a:t> yang </a:t>
            </a:r>
            <a:r>
              <a:rPr lang="en-US" sz="2800" dirty="0" err="1" smtClean="0"/>
              <a:t>tidak</a:t>
            </a:r>
            <a:r>
              <a:rPr lang="en-US" sz="2800" dirty="0" smtClean="0"/>
              <a:t> professional.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chor="ctr"/>
          <a:lstStyle/>
          <a:p>
            <a:r>
              <a:rPr lang="en-US" b="1" dirty="0" err="1" smtClean="0"/>
              <a:t>Tiga</a:t>
            </a:r>
            <a:r>
              <a:rPr lang="en-US" b="1" dirty="0" smtClean="0"/>
              <a:t> </a:t>
            </a:r>
            <a:r>
              <a:rPr lang="en-US" b="1" dirty="0" err="1" smtClean="0"/>
              <a:t>Fungsi</a:t>
            </a:r>
            <a:r>
              <a:rPr lang="en-US" b="1" dirty="0" smtClean="0"/>
              <a:t> </a:t>
            </a:r>
            <a:r>
              <a:rPr lang="en-US" b="1" dirty="0" err="1" smtClean="0"/>
              <a:t>dari</a:t>
            </a:r>
            <a:r>
              <a:rPr lang="en-US" b="1" dirty="0" smtClean="0"/>
              <a:t> </a:t>
            </a:r>
            <a:r>
              <a:rPr lang="en-US" b="1" dirty="0" err="1" smtClean="0"/>
              <a:t>Kode</a:t>
            </a:r>
            <a:r>
              <a:rPr lang="en-US" b="1" dirty="0" smtClean="0"/>
              <a:t> </a:t>
            </a:r>
            <a:r>
              <a:rPr lang="en-US" b="1" dirty="0" err="1" smtClean="0"/>
              <a:t>Etik</a:t>
            </a:r>
            <a:r>
              <a:rPr lang="en-US" b="1" dirty="0" smtClean="0"/>
              <a:t> </a:t>
            </a:r>
            <a:r>
              <a:rPr lang="en-US" b="1" dirty="0" err="1" smtClean="0"/>
              <a:t>Profesi</a:t>
            </a:r>
            <a:endParaRPr lang="en-US" dirty="0" smtClean="0"/>
          </a:p>
        </p:txBody>
      </p:sp>
      <p:sp>
        <p:nvSpPr>
          <p:cNvPr id="3" name="Content Placeholder 2"/>
          <p:cNvSpPr>
            <a:spLocks noGrp="1"/>
          </p:cNvSpPr>
          <p:nvPr>
            <p:ph sz="quarter" idx="1"/>
          </p:nvPr>
        </p:nvSpPr>
        <p:spPr>
          <a:xfrm>
            <a:off x="685800" y="1143000"/>
            <a:ext cx="8229600" cy="5410200"/>
          </a:xfrm>
        </p:spPr>
        <p:txBody>
          <a:bodyPr>
            <a:normAutofit/>
          </a:bodyPr>
          <a:lstStyle/>
          <a:p>
            <a:pPr marL="514350" lvl="0" indent="-514350">
              <a:buFont typeface="+mj-lt"/>
              <a:buAutoNum type="arabicPeriod"/>
            </a:pPr>
            <a:r>
              <a:rPr lang="en-US" sz="2800" dirty="0" err="1" smtClean="0"/>
              <a:t>Kode</a:t>
            </a:r>
            <a:r>
              <a:rPr lang="en-US" sz="2800" dirty="0" smtClean="0"/>
              <a:t> </a:t>
            </a:r>
            <a:r>
              <a:rPr lang="en-US" sz="2800" dirty="0" err="1" smtClean="0"/>
              <a:t>etik</a:t>
            </a:r>
            <a:r>
              <a:rPr lang="en-US" sz="2800" dirty="0" smtClean="0"/>
              <a:t> </a:t>
            </a:r>
            <a:r>
              <a:rPr lang="en-US" sz="2800" dirty="0" err="1" smtClean="0"/>
              <a:t>profesi</a:t>
            </a:r>
            <a:r>
              <a:rPr lang="en-US" sz="2800" dirty="0" smtClean="0"/>
              <a:t> </a:t>
            </a:r>
            <a:r>
              <a:rPr lang="en-US" sz="2800" dirty="0" err="1" smtClean="0"/>
              <a:t>memberikan</a:t>
            </a:r>
            <a:r>
              <a:rPr lang="en-US" sz="2800" dirty="0" smtClean="0"/>
              <a:t> </a:t>
            </a:r>
            <a:r>
              <a:rPr lang="en-US" sz="2800" b="1" dirty="0" err="1" smtClean="0"/>
              <a:t>pedoman</a:t>
            </a:r>
            <a:r>
              <a:rPr lang="en-US" sz="2800" dirty="0" smtClean="0"/>
              <a:t> </a:t>
            </a:r>
            <a:r>
              <a:rPr lang="en-US" sz="2800" dirty="0" err="1" smtClean="0"/>
              <a:t>bagi</a:t>
            </a:r>
            <a:r>
              <a:rPr lang="en-US" sz="2800" dirty="0" smtClean="0"/>
              <a:t> </a:t>
            </a:r>
            <a:r>
              <a:rPr lang="en-US" sz="2800" dirty="0" err="1" smtClean="0"/>
              <a:t>setiap</a:t>
            </a:r>
            <a:r>
              <a:rPr lang="en-US" sz="2800" dirty="0" smtClean="0"/>
              <a:t> </a:t>
            </a:r>
            <a:r>
              <a:rPr lang="en-US" sz="2800" dirty="0" err="1" smtClean="0"/>
              <a:t>anggota</a:t>
            </a:r>
            <a:r>
              <a:rPr lang="en-US" sz="2800" dirty="0" smtClean="0"/>
              <a:t> </a:t>
            </a:r>
            <a:r>
              <a:rPr lang="en-US" sz="2800" dirty="0" err="1" smtClean="0"/>
              <a:t>profesi</a:t>
            </a:r>
            <a:r>
              <a:rPr lang="en-US" sz="2800" dirty="0" smtClean="0"/>
              <a:t>  </a:t>
            </a:r>
            <a:r>
              <a:rPr lang="en-US" sz="2800" dirty="0" err="1" smtClean="0"/>
              <a:t>tentang</a:t>
            </a:r>
            <a:r>
              <a:rPr lang="en-US" sz="2800" dirty="0" smtClean="0"/>
              <a:t> </a:t>
            </a:r>
            <a:r>
              <a:rPr lang="en-US" sz="2800" dirty="0" err="1" smtClean="0"/>
              <a:t>prinsip</a:t>
            </a:r>
            <a:r>
              <a:rPr lang="en-US" sz="2800" dirty="0" smtClean="0"/>
              <a:t> </a:t>
            </a:r>
            <a:r>
              <a:rPr lang="en-US" sz="2800" dirty="0" err="1" smtClean="0"/>
              <a:t>profesionalitas</a:t>
            </a:r>
            <a:r>
              <a:rPr lang="en-US" sz="2800" dirty="0" smtClean="0"/>
              <a:t> yang </a:t>
            </a:r>
            <a:r>
              <a:rPr lang="en-US" sz="2800" dirty="0" err="1" smtClean="0"/>
              <a:t>digariskan</a:t>
            </a:r>
            <a:endParaRPr lang="en-US" sz="2800" dirty="0" smtClean="0"/>
          </a:p>
          <a:p>
            <a:pPr marL="514350" lvl="0" indent="-514350">
              <a:buFont typeface="+mj-lt"/>
              <a:buAutoNum type="arabicPeriod"/>
            </a:pPr>
            <a:r>
              <a:rPr lang="en-US" sz="2800" dirty="0" err="1" smtClean="0"/>
              <a:t>Kode</a:t>
            </a:r>
            <a:r>
              <a:rPr lang="en-US" sz="2800" dirty="0" smtClean="0"/>
              <a:t> </a:t>
            </a:r>
            <a:r>
              <a:rPr lang="en-US" sz="2800" dirty="0" err="1" smtClean="0"/>
              <a:t>etik</a:t>
            </a:r>
            <a:r>
              <a:rPr lang="en-US" sz="2800" dirty="0" smtClean="0"/>
              <a:t> </a:t>
            </a:r>
            <a:r>
              <a:rPr lang="en-US" sz="2800" dirty="0" err="1" smtClean="0"/>
              <a:t>profesi</a:t>
            </a:r>
            <a:r>
              <a:rPr lang="en-US" sz="2800" dirty="0" smtClean="0"/>
              <a:t> </a:t>
            </a:r>
            <a:r>
              <a:rPr lang="en-US" sz="2800" dirty="0" err="1" smtClean="0"/>
              <a:t>merupakan</a:t>
            </a:r>
            <a:r>
              <a:rPr lang="en-US" sz="2800" dirty="0" smtClean="0"/>
              <a:t> </a:t>
            </a:r>
            <a:r>
              <a:rPr lang="en-US" sz="2800" b="1" dirty="0" err="1" smtClean="0"/>
              <a:t>sarana</a:t>
            </a:r>
            <a:r>
              <a:rPr lang="en-US" sz="2800" b="1" dirty="0" smtClean="0"/>
              <a:t> </a:t>
            </a:r>
            <a:r>
              <a:rPr lang="en-US" sz="2800" b="1" dirty="0" err="1" smtClean="0"/>
              <a:t>kontrol</a:t>
            </a:r>
            <a:r>
              <a:rPr lang="en-US" sz="2800" b="1" dirty="0" smtClean="0"/>
              <a:t> </a:t>
            </a:r>
            <a:r>
              <a:rPr lang="en-US" sz="2800" b="1" dirty="0" err="1" smtClean="0"/>
              <a:t>sosial</a:t>
            </a:r>
            <a:r>
              <a:rPr lang="en-US" sz="2800" b="1" dirty="0" smtClean="0"/>
              <a:t> </a:t>
            </a:r>
            <a:r>
              <a:rPr lang="en-US" sz="2800" dirty="0" err="1" smtClean="0"/>
              <a:t>bagi</a:t>
            </a:r>
            <a:r>
              <a:rPr lang="en-US" sz="2800" dirty="0" smtClean="0"/>
              <a:t> </a:t>
            </a:r>
            <a:r>
              <a:rPr lang="en-US" sz="2800" dirty="0" err="1" smtClean="0"/>
              <a:t>masyarakat</a:t>
            </a:r>
            <a:r>
              <a:rPr lang="en-US" sz="2800" dirty="0" smtClean="0"/>
              <a:t>  </a:t>
            </a:r>
            <a:r>
              <a:rPr lang="en-US" sz="2800" dirty="0" err="1" smtClean="0"/>
              <a:t>atas</a:t>
            </a:r>
            <a:r>
              <a:rPr lang="en-US" sz="2800" dirty="0" smtClean="0"/>
              <a:t> </a:t>
            </a:r>
            <a:r>
              <a:rPr lang="en-US" sz="2800" dirty="0" err="1" smtClean="0"/>
              <a:t>profesi</a:t>
            </a:r>
            <a:r>
              <a:rPr lang="en-US" sz="2800" dirty="0" smtClean="0"/>
              <a:t> yang </a:t>
            </a:r>
            <a:r>
              <a:rPr lang="en-US" sz="2800" dirty="0" err="1" smtClean="0"/>
              <a:t>bersangkutan</a:t>
            </a:r>
            <a:endParaRPr lang="en-US" sz="2800" dirty="0" smtClean="0"/>
          </a:p>
          <a:p>
            <a:pPr marL="514350" lvl="0" indent="-514350">
              <a:buFont typeface="+mj-lt"/>
              <a:buAutoNum type="arabicPeriod"/>
            </a:pPr>
            <a:r>
              <a:rPr lang="en-US" sz="2800" dirty="0" err="1" smtClean="0"/>
              <a:t>Kode</a:t>
            </a:r>
            <a:r>
              <a:rPr lang="en-US" sz="2800" dirty="0" smtClean="0"/>
              <a:t> </a:t>
            </a:r>
            <a:r>
              <a:rPr lang="en-US" sz="2800" dirty="0" err="1" smtClean="0"/>
              <a:t>etik</a:t>
            </a:r>
            <a:r>
              <a:rPr lang="en-US" sz="2800" dirty="0" smtClean="0"/>
              <a:t> </a:t>
            </a:r>
            <a:r>
              <a:rPr lang="en-US" sz="2800" dirty="0" err="1" smtClean="0"/>
              <a:t>profesi</a:t>
            </a:r>
            <a:r>
              <a:rPr lang="en-US" sz="2800" dirty="0" smtClean="0"/>
              <a:t> </a:t>
            </a:r>
            <a:r>
              <a:rPr lang="en-US" sz="2800" b="1" dirty="0" err="1" smtClean="0"/>
              <a:t>mencegah</a:t>
            </a:r>
            <a:r>
              <a:rPr lang="en-US" sz="2800" b="1" dirty="0" smtClean="0"/>
              <a:t> </a:t>
            </a:r>
            <a:r>
              <a:rPr lang="en-US" sz="2800" b="1" dirty="0" err="1" smtClean="0"/>
              <a:t>campur</a:t>
            </a:r>
            <a:r>
              <a:rPr lang="en-US" sz="2800" b="1" dirty="0" smtClean="0"/>
              <a:t> </a:t>
            </a:r>
            <a:r>
              <a:rPr lang="en-US" sz="2800" b="1" dirty="0" err="1" smtClean="0"/>
              <a:t>tangan</a:t>
            </a:r>
            <a:r>
              <a:rPr lang="en-US" sz="2800" b="1" dirty="0" smtClean="0"/>
              <a:t> </a:t>
            </a:r>
            <a:r>
              <a:rPr lang="en-US" sz="2800" b="1" dirty="0" err="1" smtClean="0"/>
              <a:t>pihak</a:t>
            </a:r>
            <a:r>
              <a:rPr lang="en-US" sz="2800" b="1" dirty="0" smtClean="0"/>
              <a:t> </a:t>
            </a:r>
            <a:r>
              <a:rPr lang="en-US" sz="2800" b="1" dirty="0" err="1" smtClean="0"/>
              <a:t>diluar</a:t>
            </a:r>
            <a:r>
              <a:rPr lang="en-US" sz="2800" b="1" dirty="0" smtClean="0"/>
              <a:t> </a:t>
            </a:r>
            <a:r>
              <a:rPr lang="en-US" sz="2800" dirty="0" err="1" smtClean="0"/>
              <a:t>organisasi</a:t>
            </a:r>
            <a:r>
              <a:rPr lang="en-US" sz="2800" dirty="0" smtClean="0"/>
              <a:t>  </a:t>
            </a:r>
            <a:r>
              <a:rPr lang="en-US" sz="2800" dirty="0" err="1" smtClean="0"/>
              <a:t>profesi</a:t>
            </a:r>
            <a:r>
              <a:rPr lang="en-US" sz="2800" dirty="0" smtClean="0"/>
              <a:t> </a:t>
            </a:r>
            <a:r>
              <a:rPr lang="en-US" sz="2800" dirty="0" err="1" smtClean="0"/>
              <a:t>tentang</a:t>
            </a:r>
            <a:r>
              <a:rPr lang="en-US" sz="2800" dirty="0" smtClean="0"/>
              <a:t> </a:t>
            </a:r>
            <a:r>
              <a:rPr lang="en-US" sz="2800" dirty="0" err="1" smtClean="0"/>
              <a:t>hubungan</a:t>
            </a:r>
            <a:r>
              <a:rPr lang="en-US" sz="2800" dirty="0" smtClean="0"/>
              <a:t> </a:t>
            </a:r>
            <a:r>
              <a:rPr lang="en-US" sz="2800" dirty="0" err="1" smtClean="0"/>
              <a:t>etika</a:t>
            </a:r>
            <a:r>
              <a:rPr lang="en-US" sz="2800" dirty="0" smtClean="0"/>
              <a:t> </a:t>
            </a:r>
            <a:r>
              <a:rPr lang="en-US" sz="2800" dirty="0" err="1" smtClean="0"/>
              <a:t>dalam</a:t>
            </a:r>
            <a:r>
              <a:rPr lang="en-US" sz="2800" dirty="0" smtClean="0"/>
              <a:t> </a:t>
            </a:r>
            <a:r>
              <a:rPr lang="en-US" sz="2800" dirty="0" err="1" smtClean="0"/>
              <a:t>keanggotaan</a:t>
            </a:r>
            <a:r>
              <a:rPr lang="en-US" sz="2800" dirty="0" smtClean="0"/>
              <a:t> </a:t>
            </a:r>
            <a:r>
              <a:rPr lang="en-US" sz="2800" dirty="0" err="1" smtClean="0"/>
              <a:t>profesi</a:t>
            </a:r>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KODE ETIK INSINYUR </a:t>
            </a:r>
            <a:r>
              <a:rPr lang="en-US" b="1" dirty="0" smtClean="0"/>
              <a:t>INDONESIA</a:t>
            </a:r>
            <a:endParaRPr lang="en-US" dirty="0"/>
          </a:p>
        </p:txBody>
      </p:sp>
      <p:sp>
        <p:nvSpPr>
          <p:cNvPr id="3" name="Content Placeholder 2"/>
          <p:cNvSpPr>
            <a:spLocks noGrp="1"/>
          </p:cNvSpPr>
          <p:nvPr>
            <p:ph sz="quarter" idx="1"/>
          </p:nvPr>
        </p:nvSpPr>
        <p:spPr/>
        <p:txBody>
          <a:bodyPr/>
          <a:lstStyle/>
          <a:p>
            <a:r>
              <a:rPr lang="en-US" dirty="0" err="1" smtClean="0"/>
              <a:t>Asosiasi</a:t>
            </a:r>
            <a:r>
              <a:rPr lang="en-US" dirty="0" smtClean="0"/>
              <a:t> </a:t>
            </a:r>
            <a:r>
              <a:rPr lang="en-US" dirty="0" err="1" smtClean="0"/>
              <a:t>Profesi</a:t>
            </a:r>
            <a:r>
              <a:rPr lang="en-US" dirty="0" smtClean="0"/>
              <a:t> </a:t>
            </a:r>
            <a:r>
              <a:rPr lang="en-US" dirty="0" err="1" smtClean="0"/>
              <a:t>Insinyur</a:t>
            </a:r>
            <a:r>
              <a:rPr lang="en-US" dirty="0" smtClean="0"/>
              <a:t>/</a:t>
            </a:r>
            <a:r>
              <a:rPr lang="en-US" dirty="0" err="1" smtClean="0"/>
              <a:t>Sarjana</a:t>
            </a:r>
            <a:r>
              <a:rPr lang="en-US" dirty="0" smtClean="0"/>
              <a:t> </a:t>
            </a:r>
            <a:r>
              <a:rPr lang="en-US" dirty="0" err="1" smtClean="0"/>
              <a:t>Teknik</a:t>
            </a:r>
            <a:r>
              <a:rPr lang="en-US" dirty="0" smtClean="0"/>
              <a:t> </a:t>
            </a:r>
            <a:r>
              <a:rPr lang="en-US" dirty="0" err="1" smtClean="0"/>
              <a:t>di</a:t>
            </a:r>
            <a:r>
              <a:rPr lang="en-US" dirty="0" smtClean="0"/>
              <a:t> Indonesia </a:t>
            </a:r>
            <a:r>
              <a:rPr lang="en-US" dirty="0" err="1" smtClean="0"/>
              <a:t>adalah</a:t>
            </a:r>
            <a:endParaRPr lang="en-US" dirty="0" smtClean="0"/>
          </a:p>
          <a:p>
            <a:pPr>
              <a:buNone/>
            </a:pPr>
            <a:r>
              <a:rPr lang="en-US" b="1" dirty="0" smtClean="0"/>
              <a:t>	PERSATUAN </a:t>
            </a:r>
            <a:r>
              <a:rPr lang="en-US" b="1" dirty="0" smtClean="0"/>
              <a:t>INSINYUR </a:t>
            </a:r>
            <a:r>
              <a:rPr lang="en-US" b="1" dirty="0" smtClean="0"/>
              <a:t>INDONESIA (PII)</a:t>
            </a:r>
            <a:endParaRPr lang="en-US" dirty="0" smtClean="0"/>
          </a:p>
          <a:p>
            <a:r>
              <a:rPr lang="en-US" b="1" dirty="0" smtClean="0"/>
              <a:t>KODE </a:t>
            </a:r>
            <a:r>
              <a:rPr lang="en-US" b="1" dirty="0" smtClean="0"/>
              <a:t>ETIK INSINYUR </a:t>
            </a:r>
            <a:r>
              <a:rPr lang="en-US" b="1" dirty="0" smtClean="0"/>
              <a:t>INDONESIA</a:t>
            </a:r>
            <a:endParaRPr lang="en-US" dirty="0" smtClean="0"/>
          </a:p>
          <a:p>
            <a:pPr lvl="1"/>
            <a:r>
              <a:rPr lang="en-US" b="1" dirty="0" smtClean="0"/>
              <a:t>“</a:t>
            </a:r>
            <a:r>
              <a:rPr lang="en-US" b="1" dirty="0" smtClean="0"/>
              <a:t>CATUR KARSA </a:t>
            </a:r>
            <a:r>
              <a:rPr lang="en-US" b="1" dirty="0" smtClean="0"/>
              <a:t>:  4 </a:t>
            </a:r>
            <a:r>
              <a:rPr lang="en-US" b="1" dirty="0" err="1" smtClean="0"/>
              <a:t>Prinsip-prinsip</a:t>
            </a:r>
            <a:r>
              <a:rPr lang="en-US" b="1" dirty="0" smtClean="0"/>
              <a:t> </a:t>
            </a:r>
            <a:r>
              <a:rPr lang="en-US" b="1" dirty="0" err="1" smtClean="0"/>
              <a:t>Dasar</a:t>
            </a:r>
            <a:endParaRPr lang="en-US" b="1" dirty="0" smtClean="0"/>
          </a:p>
          <a:p>
            <a:pPr lvl="1"/>
            <a:r>
              <a:rPr lang="en-US" b="1" dirty="0" smtClean="0"/>
              <a:t>&amp; </a:t>
            </a:r>
            <a:r>
              <a:rPr lang="en-US" b="1" dirty="0" smtClean="0"/>
              <a:t>SAPTA DHARMA</a:t>
            </a:r>
            <a:r>
              <a:rPr lang="en-US" b="1" dirty="0" smtClean="0"/>
              <a:t>”:  7  </a:t>
            </a:r>
            <a:r>
              <a:rPr lang="en-US" b="1" dirty="0" err="1" smtClean="0"/>
              <a:t>Tuntunan</a:t>
            </a:r>
            <a:r>
              <a:rPr lang="en-US" b="1" dirty="0" smtClean="0"/>
              <a:t> </a:t>
            </a:r>
            <a:r>
              <a:rPr lang="en-US" b="1" dirty="0" err="1" smtClean="0"/>
              <a:t>Sikap</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chor="ctr">
            <a:normAutofit/>
          </a:bodyPr>
          <a:lstStyle/>
          <a:p>
            <a:pPr algn="ctr"/>
            <a:r>
              <a:rPr lang="en-US" dirty="0" smtClean="0"/>
              <a:t>CATUR </a:t>
            </a:r>
            <a:r>
              <a:rPr lang="en-US" dirty="0" smtClean="0"/>
              <a:t>KARSA</a:t>
            </a:r>
            <a:endParaRPr lang="en-US" dirty="0"/>
          </a:p>
        </p:txBody>
      </p:sp>
      <p:sp>
        <p:nvSpPr>
          <p:cNvPr id="3" name="Content Placeholder 2"/>
          <p:cNvSpPr>
            <a:spLocks noGrp="1"/>
          </p:cNvSpPr>
          <p:nvPr>
            <p:ph sz="quarter" idx="1"/>
          </p:nvPr>
        </p:nvSpPr>
        <p:spPr/>
        <p:txBody>
          <a:bodyPr/>
          <a:lstStyle/>
          <a:p>
            <a:pPr>
              <a:buNone/>
            </a:pPr>
            <a:r>
              <a:rPr lang="en-US" sz="3200" dirty="0" smtClean="0"/>
              <a:t>CATUR KARSA, PRINSIP-PRINSIP DASAR :</a:t>
            </a:r>
          </a:p>
          <a:p>
            <a:pPr marL="514350" lvl="0" indent="-514350">
              <a:buFont typeface="+mj-lt"/>
              <a:buAutoNum type="arabicPeriod"/>
            </a:pPr>
            <a:r>
              <a:rPr lang="en-US" sz="2800" dirty="0" err="1" smtClean="0"/>
              <a:t>Mengutamakan</a:t>
            </a:r>
            <a:r>
              <a:rPr lang="en-US" sz="2800" dirty="0" smtClean="0"/>
              <a:t> </a:t>
            </a:r>
            <a:r>
              <a:rPr lang="en-US" sz="2800" dirty="0" err="1" smtClean="0"/>
              <a:t>keluhuran</a:t>
            </a:r>
            <a:r>
              <a:rPr lang="en-US" sz="2800" dirty="0" smtClean="0"/>
              <a:t> </a:t>
            </a:r>
            <a:r>
              <a:rPr lang="en-US" sz="2800" dirty="0" err="1" smtClean="0"/>
              <a:t>budi</a:t>
            </a:r>
            <a:r>
              <a:rPr lang="en-US" sz="2800" dirty="0" smtClean="0"/>
              <a:t>.</a:t>
            </a:r>
          </a:p>
          <a:p>
            <a:pPr marL="514350" lvl="0" indent="-514350">
              <a:buFont typeface="+mj-lt"/>
              <a:buAutoNum type="arabicPeriod"/>
            </a:pPr>
            <a:r>
              <a:rPr lang="en-US" sz="2800" dirty="0" err="1" smtClean="0"/>
              <a:t>Menggunakan</a:t>
            </a:r>
            <a:r>
              <a:rPr lang="en-US" sz="2800" dirty="0" smtClean="0"/>
              <a:t> </a:t>
            </a:r>
            <a:r>
              <a:rPr lang="en-US" sz="2800" dirty="0" err="1" smtClean="0"/>
              <a:t>pengetahuan</a:t>
            </a:r>
            <a:r>
              <a:rPr lang="en-US" sz="2800" dirty="0" smtClean="0"/>
              <a:t> </a:t>
            </a:r>
            <a:r>
              <a:rPr lang="en-US" sz="2800" dirty="0" err="1" smtClean="0"/>
              <a:t>dan</a:t>
            </a:r>
            <a:r>
              <a:rPr lang="en-US" sz="2800" dirty="0" smtClean="0"/>
              <a:t> </a:t>
            </a:r>
            <a:r>
              <a:rPr lang="en-US" sz="2800" dirty="0" err="1" smtClean="0"/>
              <a:t>kemampuannya</a:t>
            </a:r>
            <a:r>
              <a:rPr lang="en-US" sz="2800" dirty="0" smtClean="0"/>
              <a:t> </a:t>
            </a:r>
            <a:r>
              <a:rPr lang="en-US" sz="2800" dirty="0" err="1" smtClean="0"/>
              <a:t>untuk</a:t>
            </a:r>
            <a:r>
              <a:rPr lang="en-US" sz="2800" dirty="0" smtClean="0"/>
              <a:t> </a:t>
            </a:r>
            <a:r>
              <a:rPr lang="en-US" sz="2800" dirty="0" err="1" smtClean="0"/>
              <a:t>kepentingan</a:t>
            </a:r>
            <a:r>
              <a:rPr lang="en-US" sz="2800" dirty="0" smtClean="0"/>
              <a:t> </a:t>
            </a:r>
            <a:r>
              <a:rPr lang="en-US" sz="2800" dirty="0" err="1" smtClean="0"/>
              <a:t>kesejahteraan</a:t>
            </a:r>
            <a:r>
              <a:rPr lang="en-US" sz="2800" dirty="0" smtClean="0"/>
              <a:t> </a:t>
            </a:r>
            <a:r>
              <a:rPr lang="en-US" sz="2800" dirty="0" err="1" smtClean="0"/>
              <a:t>umat</a:t>
            </a:r>
            <a:r>
              <a:rPr lang="en-US" sz="2800" dirty="0" smtClean="0"/>
              <a:t> </a:t>
            </a:r>
            <a:r>
              <a:rPr lang="en-US" sz="2800" dirty="0" err="1" smtClean="0"/>
              <a:t>manusia</a:t>
            </a:r>
            <a:r>
              <a:rPr lang="en-US" sz="2800" dirty="0" smtClean="0"/>
              <a:t>.</a:t>
            </a:r>
          </a:p>
          <a:p>
            <a:pPr marL="514350" lvl="0" indent="-514350">
              <a:buFont typeface="+mj-lt"/>
              <a:buAutoNum type="arabicPeriod"/>
            </a:pPr>
            <a:r>
              <a:rPr lang="en-US" sz="2800" dirty="0" err="1" smtClean="0"/>
              <a:t>Bekerja</a:t>
            </a:r>
            <a:r>
              <a:rPr lang="en-US" sz="2800" dirty="0" smtClean="0"/>
              <a:t> </a:t>
            </a:r>
            <a:r>
              <a:rPr lang="en-US" sz="2800" dirty="0" err="1" smtClean="0"/>
              <a:t>secara</a:t>
            </a:r>
            <a:r>
              <a:rPr lang="en-US" sz="2800" dirty="0" smtClean="0"/>
              <a:t> </a:t>
            </a:r>
            <a:r>
              <a:rPr lang="en-US" sz="2800" dirty="0" err="1" smtClean="0"/>
              <a:t>sungguh-sungguh</a:t>
            </a:r>
            <a:r>
              <a:rPr lang="en-US" sz="2800" dirty="0" smtClean="0"/>
              <a:t> </a:t>
            </a:r>
            <a:r>
              <a:rPr lang="en-US" sz="2800" dirty="0" err="1" smtClean="0"/>
              <a:t>untuk</a:t>
            </a:r>
            <a:r>
              <a:rPr lang="en-US" sz="2800" dirty="0" smtClean="0"/>
              <a:t> </a:t>
            </a:r>
            <a:r>
              <a:rPr lang="en-US" sz="2800" dirty="0" err="1" smtClean="0"/>
              <a:t>kepentingan</a:t>
            </a:r>
            <a:r>
              <a:rPr lang="en-US" sz="2800" dirty="0" smtClean="0"/>
              <a:t> </a:t>
            </a:r>
            <a:r>
              <a:rPr lang="en-US" sz="2800" dirty="0" err="1" smtClean="0"/>
              <a:t>masyarakat</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tugas</a:t>
            </a:r>
            <a:r>
              <a:rPr lang="en-US" sz="2800" dirty="0" smtClean="0"/>
              <a:t> </a:t>
            </a:r>
            <a:r>
              <a:rPr lang="en-US" sz="2800" dirty="0" err="1" smtClean="0"/>
              <a:t>dan</a:t>
            </a:r>
            <a:r>
              <a:rPr lang="en-US" sz="2800" dirty="0" smtClean="0"/>
              <a:t> </a:t>
            </a:r>
            <a:r>
              <a:rPr lang="en-US" sz="2800" dirty="0" err="1" smtClean="0"/>
              <a:t>tanggung</a:t>
            </a:r>
            <a:r>
              <a:rPr lang="en-US" sz="2800" dirty="0" smtClean="0"/>
              <a:t> </a:t>
            </a:r>
            <a:r>
              <a:rPr lang="en-US" sz="2800" dirty="0" err="1" smtClean="0"/>
              <a:t>jawabnya</a:t>
            </a:r>
            <a:r>
              <a:rPr lang="en-US" sz="2800" dirty="0" smtClean="0"/>
              <a:t>.</a:t>
            </a:r>
          </a:p>
          <a:p>
            <a:pPr marL="514350" lvl="0" indent="-514350">
              <a:buFont typeface="+mj-lt"/>
              <a:buAutoNum type="arabicPeriod"/>
            </a:pPr>
            <a:r>
              <a:rPr lang="en-US" sz="2800" dirty="0" err="1" smtClean="0"/>
              <a:t>Meningkatkan</a:t>
            </a:r>
            <a:r>
              <a:rPr lang="en-US" sz="2800" dirty="0" smtClean="0"/>
              <a:t> </a:t>
            </a:r>
            <a:r>
              <a:rPr lang="en-US" sz="2800" dirty="0" err="1" smtClean="0"/>
              <a:t>kompetensi</a:t>
            </a:r>
            <a:r>
              <a:rPr lang="en-US" sz="2800" dirty="0" smtClean="0"/>
              <a:t> </a:t>
            </a:r>
            <a:r>
              <a:rPr lang="en-US" sz="2800" dirty="0" err="1" smtClean="0"/>
              <a:t>dan</a:t>
            </a:r>
            <a:r>
              <a:rPr lang="en-US" sz="2800" dirty="0" smtClean="0"/>
              <a:t> </a:t>
            </a:r>
            <a:r>
              <a:rPr lang="en-US" sz="2800" dirty="0" err="1" smtClean="0"/>
              <a:t>martabat</a:t>
            </a:r>
            <a:r>
              <a:rPr lang="en-US" sz="2800" dirty="0" smtClean="0"/>
              <a:t> </a:t>
            </a:r>
            <a:r>
              <a:rPr lang="en-US" sz="2800" dirty="0" err="1" smtClean="0"/>
              <a:t>berdasarkan</a:t>
            </a:r>
            <a:r>
              <a:rPr lang="en-US" sz="2800" dirty="0" smtClean="0"/>
              <a:t> </a:t>
            </a:r>
            <a:r>
              <a:rPr lang="en-US" sz="2800" dirty="0" err="1" smtClean="0"/>
              <a:t>keahlian</a:t>
            </a:r>
            <a:r>
              <a:rPr lang="en-US" sz="2800" dirty="0" smtClean="0"/>
              <a:t> </a:t>
            </a:r>
            <a:r>
              <a:rPr lang="en-US" sz="2800" dirty="0" err="1" smtClean="0"/>
              <a:t>profesional</a:t>
            </a:r>
            <a:r>
              <a:rPr lang="en-US" sz="2800" dirty="0" smtClean="0"/>
              <a:t> </a:t>
            </a:r>
            <a:r>
              <a:rPr lang="en-US" sz="2800" dirty="0" err="1" smtClean="0"/>
              <a:t>keinsinyuran</a:t>
            </a:r>
            <a:r>
              <a:rPr lang="en-US" sz="2800"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chor="ctr">
            <a:normAutofit/>
          </a:bodyPr>
          <a:lstStyle/>
          <a:p>
            <a:pPr algn="ctr"/>
            <a:r>
              <a:rPr lang="en-US" dirty="0" smtClean="0"/>
              <a:t>SAPTA DHARMA</a:t>
            </a:r>
            <a:endParaRPr lang="en-US" dirty="0"/>
          </a:p>
        </p:txBody>
      </p:sp>
      <p:sp>
        <p:nvSpPr>
          <p:cNvPr id="3" name="Content Placeholder 2"/>
          <p:cNvSpPr>
            <a:spLocks noGrp="1"/>
          </p:cNvSpPr>
          <p:nvPr>
            <p:ph sz="quarter" idx="1"/>
          </p:nvPr>
        </p:nvSpPr>
        <p:spPr>
          <a:xfrm>
            <a:off x="457200" y="1066800"/>
            <a:ext cx="8686800" cy="5638800"/>
          </a:xfrm>
        </p:spPr>
        <p:txBody>
          <a:bodyPr>
            <a:normAutofit fontScale="85000" lnSpcReduction="20000"/>
          </a:bodyPr>
          <a:lstStyle/>
          <a:p>
            <a:pPr marL="514350" indent="-514350">
              <a:buNone/>
            </a:pPr>
            <a:r>
              <a:rPr lang="en-US" sz="3200" dirty="0" smtClean="0"/>
              <a:t>SAPTA DHARMA, TUJUH TUNTUNAN SIKAP :</a:t>
            </a:r>
          </a:p>
          <a:p>
            <a:pPr marL="514350" lvl="0" indent="-514350">
              <a:buFont typeface="+mj-lt"/>
              <a:buAutoNum type="arabicPeriod"/>
            </a:pPr>
            <a:r>
              <a:rPr lang="en-US" sz="3200" dirty="0" err="1" smtClean="0"/>
              <a:t>Insinyur</a:t>
            </a:r>
            <a:r>
              <a:rPr lang="en-US" sz="3200" dirty="0" smtClean="0"/>
              <a:t> Indonesia </a:t>
            </a:r>
            <a:r>
              <a:rPr lang="en-US" sz="3200" dirty="0" err="1" smtClean="0"/>
              <a:t>senantiasa</a:t>
            </a:r>
            <a:r>
              <a:rPr lang="en-US" sz="3200" dirty="0" smtClean="0"/>
              <a:t> </a:t>
            </a:r>
            <a:r>
              <a:rPr lang="en-US" sz="3200" dirty="0" err="1" smtClean="0"/>
              <a:t>mengutamakan</a:t>
            </a:r>
            <a:r>
              <a:rPr lang="en-US" sz="3200" dirty="0" smtClean="0"/>
              <a:t> </a:t>
            </a:r>
            <a:r>
              <a:rPr lang="en-US" sz="3200" dirty="0" err="1" smtClean="0"/>
              <a:t>keselamatan</a:t>
            </a:r>
            <a:r>
              <a:rPr lang="en-US" sz="3200" dirty="0" smtClean="0"/>
              <a:t>, </a:t>
            </a:r>
            <a:r>
              <a:rPr lang="en-US" sz="3200" dirty="0" err="1" smtClean="0"/>
              <a:t>kesehatan</a:t>
            </a:r>
            <a:r>
              <a:rPr lang="en-US" sz="3200" dirty="0" smtClean="0"/>
              <a:t> </a:t>
            </a:r>
            <a:r>
              <a:rPr lang="en-US" sz="3200" dirty="0" err="1" smtClean="0"/>
              <a:t>dan</a:t>
            </a:r>
            <a:r>
              <a:rPr lang="en-US" sz="3200" dirty="0" smtClean="0"/>
              <a:t> </a:t>
            </a:r>
            <a:r>
              <a:rPr lang="en-US" sz="3200" dirty="0" err="1" smtClean="0"/>
              <a:t>kesejahteraan</a:t>
            </a:r>
            <a:r>
              <a:rPr lang="en-US" sz="3200" dirty="0" smtClean="0"/>
              <a:t> </a:t>
            </a:r>
            <a:r>
              <a:rPr lang="en-US" sz="3200" dirty="0" err="1" smtClean="0"/>
              <a:t>Masyarakat</a:t>
            </a:r>
            <a:r>
              <a:rPr lang="en-US" sz="3200" dirty="0" smtClean="0"/>
              <a:t>.</a:t>
            </a:r>
          </a:p>
          <a:p>
            <a:pPr marL="514350" lvl="0" indent="-514350">
              <a:buFont typeface="+mj-lt"/>
              <a:buAutoNum type="arabicPeriod"/>
            </a:pPr>
            <a:r>
              <a:rPr lang="en-US" sz="3200" dirty="0" err="1" smtClean="0"/>
              <a:t>Insinyur</a:t>
            </a:r>
            <a:r>
              <a:rPr lang="en-US" sz="3200" dirty="0" smtClean="0"/>
              <a:t> Indonesia </a:t>
            </a:r>
            <a:r>
              <a:rPr lang="en-US" sz="3200" dirty="0" err="1" smtClean="0"/>
              <a:t>senantiasa</a:t>
            </a:r>
            <a:r>
              <a:rPr lang="en-US" sz="3200" dirty="0" smtClean="0"/>
              <a:t> </a:t>
            </a:r>
            <a:r>
              <a:rPr lang="en-US" sz="3200" dirty="0" err="1" smtClean="0"/>
              <a:t>bekerja</a:t>
            </a:r>
            <a:r>
              <a:rPr lang="en-US" sz="3200" dirty="0" smtClean="0"/>
              <a:t> </a:t>
            </a:r>
            <a:r>
              <a:rPr lang="en-US" sz="3200" dirty="0" err="1" smtClean="0"/>
              <a:t>sesuai</a:t>
            </a:r>
            <a:r>
              <a:rPr lang="en-US" sz="3200" dirty="0" smtClean="0"/>
              <a:t> </a:t>
            </a:r>
            <a:r>
              <a:rPr lang="en-US" sz="3200" dirty="0" err="1" smtClean="0"/>
              <a:t>dengan</a:t>
            </a:r>
            <a:r>
              <a:rPr lang="en-US" sz="3200" dirty="0" smtClean="0"/>
              <a:t> </a:t>
            </a:r>
            <a:r>
              <a:rPr lang="en-US" sz="3200" dirty="0" err="1" smtClean="0"/>
              <a:t>kempetensinya</a:t>
            </a:r>
            <a:r>
              <a:rPr lang="en-US" sz="3200" dirty="0" smtClean="0"/>
              <a:t>.</a:t>
            </a:r>
          </a:p>
          <a:p>
            <a:pPr marL="514350" lvl="0" indent="-514350">
              <a:buFont typeface="+mj-lt"/>
              <a:buAutoNum type="arabicPeriod"/>
            </a:pPr>
            <a:r>
              <a:rPr lang="en-US" sz="3200" dirty="0" err="1" smtClean="0"/>
              <a:t>Insinyur</a:t>
            </a:r>
            <a:r>
              <a:rPr lang="en-US" sz="3200" dirty="0" smtClean="0"/>
              <a:t> </a:t>
            </a:r>
            <a:r>
              <a:rPr lang="en-US" sz="3200" dirty="0" err="1" smtClean="0"/>
              <a:t>Indinesia</a:t>
            </a:r>
            <a:r>
              <a:rPr lang="en-US" sz="3200" dirty="0" smtClean="0"/>
              <a:t> </a:t>
            </a:r>
            <a:r>
              <a:rPr lang="en-US" sz="3200" dirty="0" err="1" smtClean="0"/>
              <a:t>hanya</a:t>
            </a:r>
            <a:r>
              <a:rPr lang="en-US" sz="3200" dirty="0" smtClean="0"/>
              <a:t> </a:t>
            </a:r>
            <a:r>
              <a:rPr lang="en-US" sz="3200" dirty="0" err="1" smtClean="0"/>
              <a:t>menyatakan</a:t>
            </a:r>
            <a:r>
              <a:rPr lang="en-US" sz="3200" dirty="0" smtClean="0"/>
              <a:t> </a:t>
            </a:r>
            <a:r>
              <a:rPr lang="en-US" sz="3200" dirty="0" err="1" smtClean="0"/>
              <a:t>pendapat</a:t>
            </a:r>
            <a:r>
              <a:rPr lang="en-US" sz="3200" dirty="0" smtClean="0"/>
              <a:t> yang </a:t>
            </a:r>
            <a:r>
              <a:rPr lang="en-US" sz="3200" dirty="0" err="1" smtClean="0"/>
              <a:t>dapat</a:t>
            </a:r>
            <a:r>
              <a:rPr lang="en-US" sz="3200" dirty="0" smtClean="0"/>
              <a:t> </a:t>
            </a:r>
            <a:r>
              <a:rPr lang="en-US" sz="3200" dirty="0" err="1" smtClean="0"/>
              <a:t>dipertanggung</a:t>
            </a:r>
            <a:r>
              <a:rPr lang="en-US" sz="3200" dirty="0" smtClean="0"/>
              <a:t> </a:t>
            </a:r>
            <a:r>
              <a:rPr lang="en-US" sz="3200" dirty="0" err="1" smtClean="0"/>
              <a:t>jawabkan</a:t>
            </a:r>
            <a:r>
              <a:rPr lang="en-US" sz="3200" dirty="0" smtClean="0"/>
              <a:t>.</a:t>
            </a:r>
          </a:p>
          <a:p>
            <a:pPr marL="514350" lvl="0" indent="-514350">
              <a:buFont typeface="+mj-lt"/>
              <a:buAutoNum type="arabicPeriod"/>
            </a:pPr>
            <a:r>
              <a:rPr lang="en-US" sz="3200" dirty="0" err="1" smtClean="0"/>
              <a:t>Insinyur</a:t>
            </a:r>
            <a:r>
              <a:rPr lang="en-US" sz="3200" dirty="0" smtClean="0"/>
              <a:t> Indonesia </a:t>
            </a:r>
            <a:r>
              <a:rPr lang="en-US" sz="3200" dirty="0" err="1" smtClean="0"/>
              <a:t>senantiasa</a:t>
            </a:r>
            <a:r>
              <a:rPr lang="en-US" sz="3200" dirty="0" smtClean="0"/>
              <a:t> </a:t>
            </a:r>
            <a:r>
              <a:rPr lang="en-US" sz="3200" dirty="0" err="1" smtClean="0"/>
              <a:t>menghindari</a:t>
            </a:r>
            <a:r>
              <a:rPr lang="en-US" sz="3200" dirty="0" smtClean="0"/>
              <a:t> </a:t>
            </a:r>
            <a:r>
              <a:rPr lang="en-US" sz="3200" dirty="0" err="1" smtClean="0"/>
              <a:t>terjadinya</a:t>
            </a:r>
            <a:r>
              <a:rPr lang="en-US" sz="3200" dirty="0" smtClean="0"/>
              <a:t> </a:t>
            </a:r>
            <a:r>
              <a:rPr lang="en-US" sz="3200" dirty="0" err="1" smtClean="0"/>
              <a:t>pertentangan</a:t>
            </a:r>
            <a:r>
              <a:rPr lang="en-US" sz="3200" dirty="0" smtClean="0"/>
              <a:t> </a:t>
            </a:r>
            <a:r>
              <a:rPr lang="en-US" sz="3200" dirty="0" err="1" smtClean="0"/>
              <a:t>kepentingan</a:t>
            </a:r>
            <a:r>
              <a:rPr lang="en-US" sz="3200" dirty="0" smtClean="0"/>
              <a:t> </a:t>
            </a:r>
            <a:r>
              <a:rPr lang="en-US" sz="3200" dirty="0" err="1" smtClean="0"/>
              <a:t>dalam</a:t>
            </a:r>
            <a:r>
              <a:rPr lang="en-US" sz="3200" dirty="0" smtClean="0"/>
              <a:t> </a:t>
            </a:r>
            <a:r>
              <a:rPr lang="en-US" sz="3200" dirty="0" err="1" smtClean="0"/>
              <a:t>tanggung</a:t>
            </a:r>
            <a:r>
              <a:rPr lang="en-US" sz="3200" dirty="0" smtClean="0"/>
              <a:t> </a:t>
            </a:r>
            <a:r>
              <a:rPr lang="en-US" sz="3200" dirty="0" err="1" smtClean="0"/>
              <a:t>jawab</a:t>
            </a:r>
            <a:r>
              <a:rPr lang="en-US" sz="3200" dirty="0" smtClean="0"/>
              <a:t> </a:t>
            </a:r>
            <a:r>
              <a:rPr lang="en-US" sz="3200" dirty="0" err="1" smtClean="0"/>
              <a:t>tugasnya</a:t>
            </a:r>
            <a:r>
              <a:rPr lang="en-US" sz="3200" dirty="0" smtClean="0"/>
              <a:t>.</a:t>
            </a:r>
          </a:p>
          <a:p>
            <a:pPr marL="514350" lvl="0" indent="-514350">
              <a:buFont typeface="+mj-lt"/>
              <a:buAutoNum type="arabicPeriod"/>
            </a:pPr>
            <a:r>
              <a:rPr lang="en-US" sz="3200" dirty="0" err="1" smtClean="0"/>
              <a:t>Insinyur</a:t>
            </a:r>
            <a:r>
              <a:rPr lang="en-US" sz="3200" dirty="0" smtClean="0"/>
              <a:t> Indonesia </a:t>
            </a:r>
            <a:r>
              <a:rPr lang="en-US" sz="3200" dirty="0" err="1" smtClean="0"/>
              <a:t>senantiasa</a:t>
            </a:r>
            <a:r>
              <a:rPr lang="en-US" sz="3200" dirty="0" smtClean="0"/>
              <a:t> </a:t>
            </a:r>
            <a:r>
              <a:rPr lang="en-US" sz="3200" dirty="0" err="1" smtClean="0"/>
              <a:t>membangun</a:t>
            </a:r>
            <a:r>
              <a:rPr lang="en-US" sz="3200" dirty="0" smtClean="0"/>
              <a:t> </a:t>
            </a:r>
            <a:r>
              <a:rPr lang="en-US" sz="3200" dirty="0" err="1" smtClean="0"/>
              <a:t>reputasi</a:t>
            </a:r>
            <a:r>
              <a:rPr lang="en-US" sz="3200" dirty="0" smtClean="0"/>
              <a:t> </a:t>
            </a:r>
            <a:r>
              <a:rPr lang="en-US" sz="3200" dirty="0" err="1" smtClean="0"/>
              <a:t>profesi</a:t>
            </a:r>
            <a:r>
              <a:rPr lang="en-US" sz="3200" dirty="0" smtClean="0"/>
              <a:t> </a:t>
            </a:r>
            <a:r>
              <a:rPr lang="en-US" sz="3200" dirty="0" err="1" smtClean="0"/>
              <a:t>berdasarkan</a:t>
            </a:r>
            <a:r>
              <a:rPr lang="en-US" sz="3200" dirty="0" smtClean="0"/>
              <a:t> </a:t>
            </a:r>
            <a:r>
              <a:rPr lang="en-US" sz="3200" dirty="0" err="1" smtClean="0"/>
              <a:t>kemampuan</a:t>
            </a:r>
            <a:r>
              <a:rPr lang="en-US" sz="3200" dirty="0" smtClean="0"/>
              <a:t> </a:t>
            </a:r>
            <a:r>
              <a:rPr lang="en-US" sz="3200" dirty="0" err="1" smtClean="0"/>
              <a:t>masing-masing</a:t>
            </a:r>
            <a:r>
              <a:rPr lang="en-US" sz="3200" dirty="0" smtClean="0"/>
              <a:t>.</a:t>
            </a:r>
          </a:p>
          <a:p>
            <a:pPr marL="514350" lvl="0" indent="-514350">
              <a:buFont typeface="+mj-lt"/>
              <a:buAutoNum type="arabicPeriod"/>
            </a:pPr>
            <a:r>
              <a:rPr lang="en-US" sz="3200" dirty="0" err="1" smtClean="0"/>
              <a:t>Insinyur</a:t>
            </a:r>
            <a:r>
              <a:rPr lang="en-US" sz="3200" dirty="0" smtClean="0"/>
              <a:t> Indonesia </a:t>
            </a:r>
            <a:r>
              <a:rPr lang="en-US" sz="3200" dirty="0" err="1" smtClean="0"/>
              <a:t>senantiasa</a:t>
            </a:r>
            <a:r>
              <a:rPr lang="en-US" sz="3200" dirty="0" smtClean="0"/>
              <a:t> </a:t>
            </a:r>
            <a:r>
              <a:rPr lang="en-US" sz="3200" dirty="0" err="1" smtClean="0"/>
              <a:t>memegang</a:t>
            </a:r>
            <a:r>
              <a:rPr lang="en-US" sz="3200" dirty="0" smtClean="0"/>
              <a:t> </a:t>
            </a:r>
            <a:r>
              <a:rPr lang="en-US" sz="3200" dirty="0" err="1" smtClean="0"/>
              <a:t>teguh</a:t>
            </a:r>
            <a:r>
              <a:rPr lang="en-US" sz="3200" dirty="0" smtClean="0"/>
              <a:t> </a:t>
            </a:r>
            <a:r>
              <a:rPr lang="en-US" sz="3200" dirty="0" err="1" smtClean="0"/>
              <a:t>kehormatan</a:t>
            </a:r>
            <a:r>
              <a:rPr lang="en-US" sz="3200" dirty="0" smtClean="0"/>
              <a:t>, </a:t>
            </a:r>
            <a:r>
              <a:rPr lang="en-US" sz="3200" dirty="0" err="1" smtClean="0"/>
              <a:t>integritas</a:t>
            </a:r>
            <a:r>
              <a:rPr lang="en-US" sz="3200" dirty="0" smtClean="0"/>
              <a:t> </a:t>
            </a:r>
            <a:r>
              <a:rPr lang="en-US" sz="3200" dirty="0" err="1" smtClean="0"/>
              <a:t>dan</a:t>
            </a:r>
            <a:r>
              <a:rPr lang="en-US" sz="3200" dirty="0" smtClean="0"/>
              <a:t> </a:t>
            </a:r>
            <a:r>
              <a:rPr lang="en-US" sz="3200" dirty="0" err="1" smtClean="0"/>
              <a:t>martabat</a:t>
            </a:r>
            <a:r>
              <a:rPr lang="en-US" sz="3200" dirty="0" smtClean="0"/>
              <a:t> </a:t>
            </a:r>
            <a:r>
              <a:rPr lang="en-US" sz="3200" dirty="0" err="1" smtClean="0"/>
              <a:t>profesi</a:t>
            </a:r>
            <a:r>
              <a:rPr lang="en-US" sz="3200" dirty="0" smtClean="0"/>
              <a:t>.</a:t>
            </a:r>
          </a:p>
          <a:p>
            <a:pPr marL="514350" lvl="0" indent="-514350">
              <a:buFont typeface="+mj-lt"/>
              <a:buAutoNum type="arabicPeriod"/>
            </a:pPr>
            <a:r>
              <a:rPr lang="en-US" sz="3200" dirty="0" err="1" smtClean="0"/>
              <a:t>Insinyur</a:t>
            </a:r>
            <a:r>
              <a:rPr lang="en-US" sz="3200" dirty="0" smtClean="0"/>
              <a:t> Indonesia </a:t>
            </a:r>
            <a:r>
              <a:rPr lang="en-US" sz="3200" dirty="0" err="1" smtClean="0"/>
              <a:t>senantiasa</a:t>
            </a:r>
            <a:r>
              <a:rPr lang="en-US" sz="3200" dirty="0" smtClean="0"/>
              <a:t> </a:t>
            </a:r>
            <a:r>
              <a:rPr lang="en-US" sz="3200" dirty="0" err="1" smtClean="0"/>
              <a:t>mengembangkan</a:t>
            </a:r>
            <a:r>
              <a:rPr lang="en-US" sz="3200" dirty="0" smtClean="0"/>
              <a:t> </a:t>
            </a:r>
            <a:r>
              <a:rPr lang="en-US" sz="3200" dirty="0" err="1" smtClean="0"/>
              <a:t>kemampuan</a:t>
            </a:r>
            <a:r>
              <a:rPr lang="en-US" sz="3200" dirty="0" smtClean="0"/>
              <a:t> </a:t>
            </a:r>
            <a:r>
              <a:rPr lang="en-US" sz="3200" dirty="0" err="1" smtClean="0"/>
              <a:t>profesionalnya</a:t>
            </a:r>
            <a:r>
              <a:rPr lang="en-US" sz="3200" dirty="0" smtClean="0"/>
              <a:t>.</a:t>
            </a:r>
            <a:r>
              <a:rPr lang="en-US" sz="3200"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TotalTime>
  <Words>1175</Words>
  <Application>Microsoft Office PowerPoint</Application>
  <PresentationFormat>On-screen Show (4:3)</PresentationFormat>
  <Paragraphs>137</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Equity</vt:lpstr>
      <vt:lpstr>Equation</vt:lpstr>
      <vt:lpstr>Slide 1</vt:lpstr>
      <vt:lpstr>Pengertian</vt:lpstr>
      <vt:lpstr>ETIKA</vt:lpstr>
      <vt:lpstr>PROFESI</vt:lpstr>
      <vt:lpstr>ETIKA PROFESI</vt:lpstr>
      <vt:lpstr>Tiga Fungsi dari Kode Etik Profesi</vt:lpstr>
      <vt:lpstr>KODE ETIK INSINYUR INDONESIA</vt:lpstr>
      <vt:lpstr>CATUR KARSA</vt:lpstr>
      <vt:lpstr>SAPTA DHARMA</vt:lpstr>
      <vt:lpstr>Slide 10</vt:lpstr>
      <vt:lpstr>Slide 11</vt:lpstr>
      <vt:lpstr>Slide 12</vt:lpstr>
      <vt:lpstr>Slide 13</vt:lpstr>
      <vt:lpstr>Slide 14</vt:lpstr>
      <vt:lpstr>  HAK KEKAYAAN INTELEKTUAL (HKI) </vt:lpstr>
      <vt:lpstr>  Plagiarism </vt:lpstr>
      <vt:lpstr>Plagiarisme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Axe</dc:creator>
  <cp:lastModifiedBy>Valued Acer Customer</cp:lastModifiedBy>
  <cp:revision>17</cp:revision>
  <dcterms:created xsi:type="dcterms:W3CDTF">2012-12-19T00:20:41Z</dcterms:created>
  <dcterms:modified xsi:type="dcterms:W3CDTF">2017-02-28T02:58:11Z</dcterms:modified>
</cp:coreProperties>
</file>