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2" r:id="rId4"/>
    <p:sldId id="265" r:id="rId5"/>
    <p:sldId id="266" r:id="rId6"/>
    <p:sldId id="267" r:id="rId7"/>
    <p:sldId id="257" r:id="rId8"/>
    <p:sldId id="283" r:id="rId9"/>
    <p:sldId id="258" r:id="rId10"/>
    <p:sldId id="259" r:id="rId11"/>
    <p:sldId id="260" r:id="rId12"/>
    <p:sldId id="261" r:id="rId13"/>
    <p:sldId id="263" r:id="rId14"/>
    <p:sldId id="270" r:id="rId15"/>
    <p:sldId id="264" r:id="rId16"/>
    <p:sldId id="271" r:id="rId17"/>
    <p:sldId id="272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232FF-037F-402E-8EE9-E7EA90205BA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F8872-84E0-4325-BF14-02511B10F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29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An integrated survey in Optical Networks: Concepts</a:t>
            </a:r>
            <a:r>
              <a:rPr lang="en-US" dirty="0" smtClean="0"/>
              <a:t>, Components </a:t>
            </a:r>
            <a:r>
              <a:rPr lang="en-US" dirty="0"/>
              <a:t>and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Delivered by</a:t>
            </a:r>
          </a:p>
          <a:p>
            <a:r>
              <a:rPr lang="en-US" dirty="0" smtClean="0"/>
              <a:t>Erna Sri </a:t>
            </a:r>
            <a:r>
              <a:rPr lang="en-US" dirty="0" err="1" smtClean="0"/>
              <a:t>Sugesti</a:t>
            </a:r>
            <a:r>
              <a:rPr lang="en-US" dirty="0" smtClean="0"/>
              <a:t>, Ir., </a:t>
            </a:r>
            <a:r>
              <a:rPr lang="en-US" dirty="0" err="1" smtClean="0"/>
              <a:t>MSc</a:t>
            </a:r>
            <a:r>
              <a:rPr lang="en-US" dirty="0" smtClean="0"/>
              <a:t>.</a:t>
            </a:r>
          </a:p>
          <a:p>
            <a:r>
              <a:rPr lang="id-ID" dirty="0" smtClean="0"/>
              <a:t>1</a:t>
            </a:r>
            <a:r>
              <a:rPr lang="en-US" dirty="0" smtClean="0"/>
              <a:t> </a:t>
            </a:r>
            <a:r>
              <a:rPr lang="id-ID" dirty="0" smtClean="0"/>
              <a:t>May</a:t>
            </a:r>
            <a:r>
              <a:rPr lang="en-US" dirty="0" smtClean="0"/>
              <a:t> 201</a:t>
            </a:r>
            <a:r>
              <a:rPr lang="id-ID" dirty="0" smtClean="0"/>
              <a:t>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135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Ali </a:t>
            </a:r>
            <a:r>
              <a:rPr lang="en-US" b="1" i="1" dirty="0" err="1"/>
              <a:t>Norouzi</a:t>
            </a:r>
            <a:r>
              <a:rPr lang="en-US" b="1" i="1" dirty="0"/>
              <a:t> †, </a:t>
            </a:r>
            <a:r>
              <a:rPr lang="en-US" b="1" i="1" dirty="0" err="1"/>
              <a:t>A.Halim</a:t>
            </a:r>
            <a:r>
              <a:rPr lang="en-US" b="1" i="1" dirty="0"/>
              <a:t> </a:t>
            </a:r>
            <a:r>
              <a:rPr lang="en-US" b="1" i="1" dirty="0" err="1"/>
              <a:t>Zaim</a:t>
            </a:r>
            <a:r>
              <a:rPr lang="en-US" b="1" i="1" dirty="0"/>
              <a:t> ††, </a:t>
            </a:r>
            <a:r>
              <a:rPr lang="en-US" b="1" i="1" dirty="0" err="1"/>
              <a:t>Berk</a:t>
            </a:r>
            <a:r>
              <a:rPr lang="en-US" b="1" i="1" dirty="0"/>
              <a:t> </a:t>
            </a:r>
            <a:r>
              <a:rPr lang="en-US" b="1" i="1" dirty="0" err="1"/>
              <a:t>Burak</a:t>
            </a:r>
            <a:r>
              <a:rPr lang="en-US" b="1" i="1" dirty="0"/>
              <a:t> </a:t>
            </a:r>
            <a:r>
              <a:rPr lang="en-US" b="1" i="1" dirty="0" err="1" smtClean="0"/>
              <a:t>Ustundag</a:t>
            </a:r>
            <a:r>
              <a:rPr lang="en-US" b="1" i="1" dirty="0" smtClean="0"/>
              <a:t>, </a:t>
            </a:r>
            <a:r>
              <a:rPr lang="en-US" dirty="0" err="1" smtClean="0"/>
              <a:t>IJCSNS</a:t>
            </a:r>
            <a:r>
              <a:rPr lang="en-US" dirty="0" smtClean="0"/>
              <a:t> </a:t>
            </a:r>
            <a:r>
              <a:rPr lang="en-US" dirty="0"/>
              <a:t>International Journal of Computer Science and Network Security, VOL.11 No.1, January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599"/>
            <a:ext cx="4467225" cy="273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4598657" y="0"/>
            <a:ext cx="4545343" cy="341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Fig. 9 Structure of a </a:t>
            </a:r>
            <a:r>
              <a:rPr lang="en-US" dirty="0" err="1"/>
              <a:t>MEMS</a:t>
            </a:r>
            <a:r>
              <a:rPr lang="en-US" dirty="0"/>
              <a:t> wavelength routing switch. </a:t>
            </a:r>
            <a:r>
              <a:rPr lang="en-US" dirty="0" err="1" smtClean="0"/>
              <a:t>Micromirrors</a:t>
            </a:r>
            <a:r>
              <a:rPr lang="en-US" dirty="0" smtClean="0"/>
              <a:t> are </a:t>
            </a:r>
            <a:r>
              <a:rPr lang="en-US" dirty="0"/>
              <a:t>used to guide input beam to different outputs.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30884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Fig. 8 The </a:t>
            </a:r>
            <a:r>
              <a:rPr lang="en-US" dirty="0" smtClean="0"/>
              <a:t>general </a:t>
            </a:r>
            <a:r>
              <a:rPr lang="en-US" dirty="0"/>
              <a:t>structure of an optical </a:t>
            </a:r>
            <a:r>
              <a:rPr lang="en-US" dirty="0" smtClean="0"/>
              <a:t>switch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9000">
              <a:srgbClr val="FF6633"/>
            </a:gs>
            <a:gs pos="39000">
              <a:srgbClr val="FFFF00"/>
            </a:gs>
            <a:gs pos="58000">
              <a:srgbClr val="01A78F"/>
            </a:gs>
            <a:gs pos="100000">
              <a:srgbClr val="336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4572000" cy="2057400"/>
          </a:xfrm>
        </p:spPr>
        <p:txBody>
          <a:bodyPr/>
          <a:lstStyle/>
          <a:p>
            <a:r>
              <a:rPr lang="en-US" dirty="0" err="1" smtClean="0"/>
              <a:t>TDM</a:t>
            </a:r>
            <a:endParaRPr lang="en-US" dirty="0" smtClean="0"/>
          </a:p>
          <a:p>
            <a:r>
              <a:rPr lang="en-US" dirty="0" err="1" smtClean="0"/>
              <a:t>WDM</a:t>
            </a:r>
            <a:r>
              <a:rPr lang="en-US" dirty="0" smtClean="0"/>
              <a:t>, </a:t>
            </a:r>
            <a:r>
              <a:rPr lang="en-US" dirty="0" err="1" smtClean="0"/>
              <a:t>CWDM</a:t>
            </a:r>
            <a:r>
              <a:rPr lang="en-US" dirty="0" smtClean="0"/>
              <a:t>, </a:t>
            </a:r>
            <a:r>
              <a:rPr lang="en-US" dirty="0" err="1" smtClean="0"/>
              <a:t>DWDM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272424" y="76201"/>
            <a:ext cx="4871576" cy="67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93484"/>
            <a:ext cx="4495800" cy="94951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2.3 Multiplexing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80558" cy="86836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2.4 Optical </a:t>
            </a:r>
            <a:r>
              <a:rPr lang="en-US" sz="3600" dirty="0" err="1" smtClean="0"/>
              <a:t>WDM</a:t>
            </a:r>
            <a:r>
              <a:rPr lang="en-US" sz="3600" dirty="0" smtClean="0"/>
              <a:t> Networks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32004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Network with optical fiber transmission links and architecture  designed to exploit the unique features of fibers and </a:t>
            </a:r>
            <a:r>
              <a:rPr lang="en-US" sz="2400" dirty="0" err="1" smtClean="0"/>
              <a:t>WDM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0558" y="0"/>
            <a:ext cx="58674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4953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583" y="4572000"/>
            <a:ext cx="4143375" cy="142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2.5 Problems of Designing Wavelength Routing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553200" cy="190500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General problems:</a:t>
            </a:r>
          </a:p>
          <a:p>
            <a:r>
              <a:rPr lang="en-US" dirty="0" smtClean="0"/>
              <a:t>Fiber (network) topology</a:t>
            </a:r>
          </a:p>
          <a:p>
            <a:r>
              <a:rPr lang="en-US" dirty="0" smtClean="0"/>
              <a:t>Traffic requirements (traffic matrix)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0"/>
            <a:ext cx="799555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2.6 Network design and fiber topology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10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Light Topology Design (LTD)</a:t>
            </a:r>
          </a:p>
          <a:p>
            <a:r>
              <a:rPr lang="en-US" dirty="0" smtClean="0"/>
              <a:t>Routing and Wavelength Assignment (</a:t>
            </a:r>
            <a:r>
              <a:rPr lang="en-US" dirty="0" err="1" smtClean="0"/>
              <a:t>RWA</a:t>
            </a:r>
            <a:r>
              <a:rPr lang="en-US" dirty="0" smtClean="0"/>
              <a:t>)</a:t>
            </a:r>
          </a:p>
          <a:p>
            <a:r>
              <a:rPr lang="en-US" dirty="0" smtClean="0"/>
              <a:t>Wavelength continuity constraint</a:t>
            </a:r>
          </a:p>
          <a:p>
            <a:r>
              <a:rPr lang="en-US" dirty="0" smtClean="0"/>
              <a:t>Distinct </a:t>
            </a:r>
            <a:r>
              <a:rPr lang="en-US" dirty="0" err="1" smtClean="0"/>
              <a:t>wavelengt</a:t>
            </a:r>
            <a:r>
              <a:rPr lang="id-ID" dirty="0" smtClean="0"/>
              <a:t>h</a:t>
            </a:r>
            <a:r>
              <a:rPr lang="en-US" dirty="0" smtClean="0"/>
              <a:t> constraint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114800" y="1371600"/>
            <a:ext cx="4876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 Grooming the higher-layer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SDH</a:t>
            </a:r>
            <a:r>
              <a:rPr lang="en-US" dirty="0" smtClean="0">
                <a:solidFill>
                  <a:srgbClr val="002060"/>
                </a:solidFill>
              </a:rPr>
              <a:t> (synchronous digital hierarchy)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SONET (sync</a:t>
            </a:r>
            <a:r>
              <a:rPr lang="id-ID" dirty="0" smtClean="0">
                <a:solidFill>
                  <a:srgbClr val="002060"/>
                </a:solidFill>
              </a:rPr>
              <a:t>h</a:t>
            </a:r>
            <a:r>
              <a:rPr lang="en-US" dirty="0" err="1" smtClean="0">
                <a:solidFill>
                  <a:srgbClr val="002060"/>
                </a:solidFill>
              </a:rPr>
              <a:t>ronous</a:t>
            </a:r>
            <a:r>
              <a:rPr lang="en-US" dirty="0" smtClean="0">
                <a:solidFill>
                  <a:srgbClr val="002060"/>
                </a:solidFill>
              </a:rPr>
              <a:t> optical network)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Results &amp; 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3.1 RWA Problem</a:t>
            </a:r>
            <a:r>
              <a:rPr lang="id-ID" dirty="0" smtClean="0"/>
              <a:t>s</a:t>
            </a:r>
            <a:r>
              <a:rPr lang="en-US" dirty="0" smtClean="0"/>
              <a:t> in Optical Networks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91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Finding a path and a free wavelength for a source destination pair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743200"/>
            <a:ext cx="5410200" cy="39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3.2 Classifying </a:t>
            </a:r>
            <a:r>
              <a:rPr lang="en-US" dirty="0" err="1" smtClean="0"/>
              <a:t>RWA</a:t>
            </a:r>
            <a:r>
              <a:rPr lang="en-US" dirty="0" smtClean="0"/>
              <a:t> based on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Static routing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Adaptive routing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Dynamic routing 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3.2.1 Static routing algorithms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Path Routing</a:t>
            </a:r>
          </a:p>
          <a:p>
            <a:r>
              <a:rPr lang="en-US" dirty="0" smtClean="0"/>
              <a:t>Fixed Alternate Routing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3.2.2 Adaptive routing algorithms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/>
              <a:t>Adaptive Routing</a:t>
            </a:r>
          </a:p>
          <a:p>
            <a:r>
              <a:rPr lang="en-US" dirty="0" smtClean="0"/>
              <a:t>Traditional Adaptive </a:t>
            </a:r>
            <a:r>
              <a:rPr lang="en-US" dirty="0" err="1" smtClean="0"/>
              <a:t>RWA</a:t>
            </a:r>
            <a:endParaRPr lang="en-US" dirty="0" smtClean="0"/>
          </a:p>
          <a:p>
            <a:r>
              <a:rPr lang="en-US" dirty="0" smtClean="0"/>
              <a:t>Physically Aware Adaptive </a:t>
            </a:r>
            <a:r>
              <a:rPr lang="en-US" dirty="0" err="1" smtClean="0"/>
              <a:t>RWA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 smtClean="0"/>
              <a:t>3.2.3 Dynamic routing algorithms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Connection </a:t>
            </a:r>
            <a:r>
              <a:rPr lang="en-US" dirty="0"/>
              <a:t>requests are initiated </a:t>
            </a:r>
            <a:r>
              <a:rPr lang="en-US" dirty="0" smtClean="0"/>
              <a:t>randomly.</a:t>
            </a:r>
          </a:p>
          <a:p>
            <a:pPr>
              <a:buNone/>
            </a:pPr>
            <a:r>
              <a:rPr lang="en-US" dirty="0" smtClean="0"/>
              <a:t>Steps:</a:t>
            </a:r>
          </a:p>
          <a:p>
            <a:r>
              <a:rPr lang="en-US" dirty="0"/>
              <a:t>Compute a number of candidate physical paths </a:t>
            </a:r>
            <a:r>
              <a:rPr lang="en-US" dirty="0" smtClean="0"/>
              <a:t>for each </a:t>
            </a:r>
            <a:r>
              <a:rPr lang="en-US" dirty="0"/>
              <a:t>source-destination edge node pair and arrange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min </a:t>
            </a:r>
            <a:r>
              <a:rPr lang="en-US" dirty="0"/>
              <a:t>a path list.</a:t>
            </a:r>
          </a:p>
          <a:p>
            <a:r>
              <a:rPr lang="en-US" dirty="0" smtClean="0"/>
              <a:t>Order </a:t>
            </a:r>
            <a:r>
              <a:rPr lang="en-US" dirty="0"/>
              <a:t>all wavelengths in a wavelength list.</a:t>
            </a:r>
          </a:p>
          <a:p>
            <a:r>
              <a:rPr lang="en-US" dirty="0" smtClean="0"/>
              <a:t>Starting </a:t>
            </a:r>
            <a:r>
              <a:rPr lang="en-US" dirty="0"/>
              <a:t>with the path and wavelength at the top of </a:t>
            </a:r>
            <a:r>
              <a:rPr lang="en-US" dirty="0" smtClean="0"/>
              <a:t>the corresponding </a:t>
            </a:r>
            <a:r>
              <a:rPr lang="en-US" dirty="0"/>
              <a:t>list, search for a feasible path </a:t>
            </a:r>
            <a:r>
              <a:rPr lang="en-US" dirty="0" smtClean="0"/>
              <a:t>and wavelength </a:t>
            </a:r>
            <a:r>
              <a:rPr lang="en-US" dirty="0"/>
              <a:t>for the requested </a:t>
            </a:r>
            <a:r>
              <a:rPr lang="en-US" dirty="0" err="1"/>
              <a:t>lightpath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/>
              <a:t>3.3 Classifying </a:t>
            </a:r>
            <a:r>
              <a:rPr lang="en-US" sz="3600" dirty="0" err="1" smtClean="0"/>
              <a:t>RWA</a:t>
            </a:r>
            <a:r>
              <a:rPr lang="en-US" sz="3600" dirty="0" smtClean="0"/>
              <a:t> based on Propagation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Centralized architecture</a:t>
            </a:r>
          </a:p>
          <a:p>
            <a:r>
              <a:rPr lang="en-US" dirty="0" smtClean="0"/>
              <a:t>Distributed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3.4 Wavelength Assignment (WA) 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Constraints:</a:t>
            </a:r>
          </a:p>
          <a:p>
            <a:r>
              <a:rPr lang="en-US" dirty="0" smtClean="0"/>
              <a:t>Distinct Channel Assignment (</a:t>
            </a:r>
            <a:r>
              <a:rPr lang="en-US" dirty="0" err="1" smtClean="0"/>
              <a:t>DCA</a:t>
            </a:r>
            <a:r>
              <a:rPr lang="en-US" dirty="0" smtClean="0"/>
              <a:t>)</a:t>
            </a:r>
          </a:p>
          <a:p>
            <a:r>
              <a:rPr lang="en-US" dirty="0" smtClean="0"/>
              <a:t>Wavelength Continuity</a:t>
            </a:r>
          </a:p>
          <a:p>
            <a:pPr>
              <a:buNone/>
            </a:pPr>
            <a:r>
              <a:rPr lang="en-US" dirty="0" smtClean="0"/>
              <a:t>WA-algorithm:</a:t>
            </a:r>
          </a:p>
          <a:p>
            <a:r>
              <a:rPr lang="en-US" dirty="0" smtClean="0"/>
              <a:t>Random-fit</a:t>
            </a:r>
          </a:p>
          <a:p>
            <a:r>
              <a:rPr lang="en-US" dirty="0" smtClean="0"/>
              <a:t>First-fit</a:t>
            </a:r>
          </a:p>
          <a:p>
            <a:r>
              <a:rPr lang="en-US" dirty="0" smtClean="0"/>
              <a:t>Most-used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>
                <a:alpha val="58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3.5 Physical Impairment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5237"/>
            <a:ext cx="3581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Linear effects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Nonlinear effects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1" y="1295400"/>
            <a:ext cx="5638799" cy="498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3.6 Linear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Fiber attenuation</a:t>
            </a:r>
          </a:p>
          <a:p>
            <a:r>
              <a:rPr lang="en-US" dirty="0" smtClean="0"/>
              <a:t>Components insertion loss</a:t>
            </a:r>
          </a:p>
          <a:p>
            <a:r>
              <a:rPr lang="en-US" dirty="0" smtClean="0"/>
              <a:t>Amplifier spontaneous emission (ASE)</a:t>
            </a:r>
          </a:p>
          <a:p>
            <a:r>
              <a:rPr lang="en-US" dirty="0" smtClean="0"/>
              <a:t>Chromatic dispersion (CD) or group velocity dispersion (</a:t>
            </a:r>
            <a:r>
              <a:rPr lang="en-US" dirty="0" err="1" smtClean="0"/>
              <a:t>GVD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Polarization dispersion mode (</a:t>
            </a:r>
            <a:r>
              <a:rPr lang="en-US" dirty="0" err="1" smtClean="0"/>
              <a:t>PMD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Polarization dependent losses (</a:t>
            </a:r>
            <a:r>
              <a:rPr lang="en-US" dirty="0" err="1" smtClean="0"/>
              <a:t>PDL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Crosstalk (XT) (both inter- and intra-channel)</a:t>
            </a:r>
          </a:p>
          <a:p>
            <a:r>
              <a:rPr lang="en-US" dirty="0" smtClean="0"/>
              <a:t>Filter concatenation (FC)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3.7 Non-Linear Impairments</a:t>
            </a:r>
            <a:endParaRPr lang="en-US" dirty="0">
              <a:ln>
                <a:solidFill>
                  <a:srgbClr val="00B0F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Self Phase Modulation (</a:t>
            </a:r>
            <a:r>
              <a:rPr lang="en-US" dirty="0" err="1" smtClean="0">
                <a:solidFill>
                  <a:srgbClr val="FFFF00"/>
                </a:solidFill>
              </a:rPr>
              <a:t>SPM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Cross Phase Modulation (</a:t>
            </a:r>
            <a:r>
              <a:rPr lang="en-US" dirty="0" err="1" smtClean="0">
                <a:solidFill>
                  <a:srgbClr val="FFFF00"/>
                </a:solidFill>
              </a:rPr>
              <a:t>XPM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Four-wave Mixing (</a:t>
            </a:r>
            <a:r>
              <a:rPr lang="en-US" dirty="0" err="1" smtClean="0">
                <a:solidFill>
                  <a:srgbClr val="FFFF00"/>
                </a:solidFill>
              </a:rPr>
              <a:t>FWM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Stimulated </a:t>
            </a:r>
            <a:r>
              <a:rPr lang="en-US" dirty="0" err="1" smtClean="0">
                <a:solidFill>
                  <a:srgbClr val="FFFF00"/>
                </a:solidFill>
              </a:rPr>
              <a:t>Brillouin</a:t>
            </a:r>
            <a:r>
              <a:rPr lang="en-US" dirty="0" smtClean="0">
                <a:solidFill>
                  <a:srgbClr val="FFFF00"/>
                </a:solidFill>
              </a:rPr>
              <a:t> Scattering (</a:t>
            </a:r>
            <a:r>
              <a:rPr lang="en-US" dirty="0" err="1" smtClean="0">
                <a:solidFill>
                  <a:srgbClr val="FFFF00"/>
                </a:solidFill>
              </a:rPr>
              <a:t>SBS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Stimulated Raman Scattering (SRS)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3.8 Future works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Triangle 25"/>
          <p:cNvSpPr/>
          <p:nvPr/>
        </p:nvSpPr>
        <p:spPr>
          <a:xfrm rot="10800000" flipH="1">
            <a:off x="6705600" y="1905000"/>
            <a:ext cx="1143000" cy="12192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id-ID" sz="3600" dirty="0" smtClean="0"/>
              <a:t>Point-to-point link </a:t>
            </a:r>
            <a:r>
              <a:rPr lang="id-ID" sz="3600" dirty="0" smtClean="0"/>
              <a:t>apparatus: Overview</a:t>
            </a:r>
            <a:endParaRPr lang="id-ID" sz="3600" dirty="0"/>
          </a:p>
        </p:txBody>
      </p:sp>
      <p:sp>
        <p:nvSpPr>
          <p:cNvPr id="5" name="Right Triangle 4"/>
          <p:cNvSpPr/>
          <p:nvPr/>
        </p:nvSpPr>
        <p:spPr>
          <a:xfrm>
            <a:off x="1524000" y="1905000"/>
            <a:ext cx="1143000" cy="121920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Triangle 5"/>
          <p:cNvSpPr/>
          <p:nvPr/>
        </p:nvSpPr>
        <p:spPr>
          <a:xfrm rot="10800000">
            <a:off x="1524001" y="1905000"/>
            <a:ext cx="1143000" cy="12192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171700" y="1905001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O</a:t>
            </a:r>
            <a:endParaRPr lang="id-ID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38300" y="2386295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E</a:t>
            </a:r>
            <a:endParaRPr lang="id-ID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9900" y="1946701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O</a:t>
            </a:r>
            <a:endParaRPr lang="id-ID" sz="3600" dirty="0"/>
          </a:p>
        </p:txBody>
      </p:sp>
      <p:sp>
        <p:nvSpPr>
          <p:cNvPr id="19" name="Oval 18"/>
          <p:cNvSpPr/>
          <p:nvPr/>
        </p:nvSpPr>
        <p:spPr>
          <a:xfrm>
            <a:off x="4648200" y="2092726"/>
            <a:ext cx="228600" cy="4894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Right Triangle 26"/>
          <p:cNvSpPr/>
          <p:nvPr/>
        </p:nvSpPr>
        <p:spPr>
          <a:xfrm flipH="1">
            <a:off x="6705600" y="1904010"/>
            <a:ext cx="1143000" cy="121920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7315200" y="2477870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E</a:t>
            </a:r>
            <a:endParaRPr lang="id-ID" sz="3600" dirty="0"/>
          </a:p>
        </p:txBody>
      </p:sp>
      <p:cxnSp>
        <p:nvCxnSpPr>
          <p:cNvPr id="29" name="Straight Connector 28"/>
          <p:cNvCxnSpPr>
            <a:stCxn id="33" idx="3"/>
          </p:cNvCxnSpPr>
          <p:nvPr/>
        </p:nvCxnSpPr>
        <p:spPr>
          <a:xfrm>
            <a:off x="2819400" y="2552701"/>
            <a:ext cx="1028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495800" y="2101334"/>
            <a:ext cx="228600" cy="48946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1790700" y="1295401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Tx</a:t>
            </a:r>
            <a:endParaRPr lang="id-ID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6953250" y="1295400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R</a:t>
            </a:r>
            <a:r>
              <a:rPr lang="id-ID" sz="3600" dirty="0"/>
              <a:t>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67000" y="2438401"/>
            <a:ext cx="76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ectangle 32"/>
          <p:cNvSpPr/>
          <p:nvPr/>
        </p:nvSpPr>
        <p:spPr>
          <a:xfrm>
            <a:off x="2743200" y="2438401"/>
            <a:ext cx="76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6553200" y="2438401"/>
            <a:ext cx="76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Rectangle 35"/>
          <p:cNvSpPr/>
          <p:nvPr/>
        </p:nvSpPr>
        <p:spPr>
          <a:xfrm>
            <a:off x="6629400" y="2438401"/>
            <a:ext cx="76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810000" y="2386295"/>
            <a:ext cx="76200" cy="2807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886200" y="2386295"/>
            <a:ext cx="76200" cy="2807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5" idx="1"/>
          </p:cNvCxnSpPr>
          <p:nvPr/>
        </p:nvCxnSpPr>
        <p:spPr>
          <a:xfrm>
            <a:off x="3888179" y="2551332"/>
            <a:ext cx="2665021" cy="13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410200" y="2438401"/>
            <a:ext cx="76200" cy="2807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486400" y="2438401"/>
            <a:ext cx="76200" cy="2807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029200" y="2438401"/>
            <a:ext cx="76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Rectangle 53"/>
          <p:cNvSpPr/>
          <p:nvPr/>
        </p:nvSpPr>
        <p:spPr>
          <a:xfrm>
            <a:off x="5105400" y="2438401"/>
            <a:ext cx="762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TextBox 54"/>
          <p:cNvSpPr txBox="1"/>
          <p:nvPr/>
        </p:nvSpPr>
        <p:spPr>
          <a:xfrm>
            <a:off x="835108" y="3309258"/>
            <a:ext cx="2746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Optical Sources: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LASER</a:t>
            </a:r>
            <a:endParaRPr lang="id-ID" dirty="0"/>
          </a:p>
        </p:txBody>
      </p:sp>
      <p:sp>
        <p:nvSpPr>
          <p:cNvPr id="56" name="TextBox 55"/>
          <p:cNvSpPr txBox="1"/>
          <p:nvPr/>
        </p:nvSpPr>
        <p:spPr>
          <a:xfrm>
            <a:off x="6172200" y="3276601"/>
            <a:ext cx="304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Optical Detector: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p-i-n photodiode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dirty="0" smtClean="0"/>
              <a:t>Avalanche photodiode</a:t>
            </a:r>
          </a:p>
          <a:p>
            <a:r>
              <a:rPr lang="id-ID" dirty="0"/>
              <a:t> </a:t>
            </a:r>
            <a:r>
              <a:rPr lang="id-ID" dirty="0" smtClean="0"/>
              <a:t>     (APD)</a:t>
            </a:r>
            <a:endParaRPr lang="id-ID" dirty="0"/>
          </a:p>
        </p:txBody>
      </p:sp>
      <p:sp>
        <p:nvSpPr>
          <p:cNvPr id="57" name="TextBox 56"/>
          <p:cNvSpPr txBox="1"/>
          <p:nvPr/>
        </p:nvSpPr>
        <p:spPr>
          <a:xfrm>
            <a:off x="3581400" y="3276600"/>
            <a:ext cx="2184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Optical fiber</a:t>
            </a:r>
            <a:endParaRPr lang="id-ID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3048000" y="1371601"/>
            <a:ext cx="34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Transmission medium</a:t>
            </a:r>
            <a:endParaRPr lang="id-ID" sz="2800" dirty="0"/>
          </a:p>
        </p:txBody>
      </p:sp>
      <p:cxnSp>
        <p:nvCxnSpPr>
          <p:cNvPr id="60" name="Straight Connector 59"/>
          <p:cNvCxnSpPr>
            <a:endCxn id="5" idx="1"/>
          </p:cNvCxnSpPr>
          <p:nvPr/>
        </p:nvCxnSpPr>
        <p:spPr>
          <a:xfrm>
            <a:off x="609600" y="2513610"/>
            <a:ext cx="914400" cy="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848600" y="2552701"/>
            <a:ext cx="914400" cy="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81400" y="3886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u="sng" dirty="0" smtClean="0"/>
              <a:t>Types:</a:t>
            </a:r>
          </a:p>
          <a:p>
            <a:r>
              <a:rPr lang="id-ID" dirty="0" smtClean="0"/>
              <a:t>Single Mode</a:t>
            </a:r>
          </a:p>
          <a:p>
            <a:r>
              <a:rPr lang="id-ID" dirty="0" smtClean="0"/>
              <a:t>Step Index Multimode</a:t>
            </a:r>
          </a:p>
          <a:p>
            <a:r>
              <a:rPr lang="id-ID" dirty="0" smtClean="0"/>
              <a:t>Graded Index Multimode</a:t>
            </a:r>
            <a:endParaRPr lang="id-ID" dirty="0"/>
          </a:p>
        </p:txBody>
      </p:sp>
      <p:sp>
        <p:nvSpPr>
          <p:cNvPr id="65" name="TextBox 64"/>
          <p:cNvSpPr txBox="1"/>
          <p:nvPr/>
        </p:nvSpPr>
        <p:spPr>
          <a:xfrm>
            <a:off x="3581400" y="51726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u="sng" dirty="0" smtClean="0"/>
              <a:t>Characteristics:</a:t>
            </a:r>
          </a:p>
          <a:p>
            <a:r>
              <a:rPr lang="id-ID" dirty="0" smtClean="0"/>
              <a:t>Attenuation</a:t>
            </a:r>
          </a:p>
          <a:p>
            <a:r>
              <a:rPr lang="id-ID" dirty="0" smtClean="0"/>
              <a:t>Dispersion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6519182" y="5181600"/>
            <a:ext cx="2008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u="sng" dirty="0" smtClean="0"/>
              <a:t>Characteristics:</a:t>
            </a:r>
          </a:p>
          <a:p>
            <a:r>
              <a:rPr lang="id-ID" dirty="0" smtClean="0"/>
              <a:t>Responsitivity</a:t>
            </a:r>
          </a:p>
          <a:p>
            <a:r>
              <a:rPr lang="id-ID" dirty="0" smtClean="0"/>
              <a:t>Quantum Efficiency</a:t>
            </a:r>
          </a:p>
          <a:p>
            <a:r>
              <a:rPr lang="id-ID" dirty="0" smtClean="0"/>
              <a:t>Sensivity</a:t>
            </a:r>
            <a:endParaRPr lang="id-ID" dirty="0"/>
          </a:p>
        </p:txBody>
      </p:sp>
      <p:sp>
        <p:nvSpPr>
          <p:cNvPr id="37" name="TextBox 36"/>
          <p:cNvSpPr txBox="1"/>
          <p:nvPr/>
        </p:nvSpPr>
        <p:spPr>
          <a:xfrm>
            <a:off x="843456" y="5181600"/>
            <a:ext cx="228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u="sng" dirty="0" smtClean="0"/>
              <a:t>Characteristics:</a:t>
            </a:r>
          </a:p>
          <a:p>
            <a:r>
              <a:rPr lang="id-ID" dirty="0" smtClean="0"/>
              <a:t>Optical output power</a:t>
            </a:r>
            <a:endParaRPr lang="id-ID" dirty="0" smtClean="0"/>
          </a:p>
          <a:p>
            <a:r>
              <a:rPr lang="id-ID" dirty="0" smtClean="0"/>
              <a:t>Wavelength </a:t>
            </a:r>
          </a:p>
          <a:p>
            <a:r>
              <a:rPr lang="id-ID" dirty="0" smtClean="0"/>
              <a:t>Linewidth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5220689" y="2667000"/>
            <a:ext cx="95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splices</a:t>
            </a:r>
            <a:endParaRPr lang="id-ID" dirty="0"/>
          </a:p>
        </p:txBody>
      </p:sp>
      <p:sp>
        <p:nvSpPr>
          <p:cNvPr id="38" name="TextBox 37"/>
          <p:cNvSpPr txBox="1"/>
          <p:nvPr/>
        </p:nvSpPr>
        <p:spPr>
          <a:xfrm>
            <a:off x="2590800" y="2719107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connectors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9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78000" r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fiber system advantages: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Wider bandwidth</a:t>
            </a:r>
          </a:p>
          <a:p>
            <a:r>
              <a:rPr lang="en-US" dirty="0" smtClean="0"/>
              <a:t>Low transmission loss</a:t>
            </a:r>
          </a:p>
          <a:p>
            <a:r>
              <a:rPr lang="en-US" dirty="0" smtClean="0"/>
              <a:t>Dielectric waveguide</a:t>
            </a:r>
          </a:p>
          <a:p>
            <a:r>
              <a:rPr lang="en-US" dirty="0" smtClean="0"/>
              <a:t>Small size and weight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parts of optical fiber networks: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Optical technologies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Components </a:t>
            </a:r>
            <a:r>
              <a:rPr lang="en-US" dirty="0" smtClean="0"/>
              <a:t>that provide routing and grooming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Restoration </a:t>
            </a:r>
            <a:r>
              <a:rPr lang="en-US" dirty="0" smtClean="0"/>
              <a:t>at wavelength level as well as wavelength-based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FFC000"/>
            </a:gs>
            <a:gs pos="6400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29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Material and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2. 1 Optical network </a:t>
            </a:r>
            <a:r>
              <a:rPr lang="en-US" sz="4000" dirty="0"/>
              <a:t>p</a:t>
            </a:r>
            <a:r>
              <a:rPr lang="en-US" sz="4000" dirty="0" smtClean="0"/>
              <a:t>roperties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14400"/>
            <a:ext cx="7315200" cy="20573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3 </a:t>
            </a:r>
            <a:r>
              <a:rPr lang="en-US" sz="2800" dirty="0"/>
              <a:t>properties for </a:t>
            </a:r>
            <a:r>
              <a:rPr lang="en-US" sz="2800" dirty="0" smtClean="0"/>
              <a:t>next generation access networks: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Point-to-point topologies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Passive optical networks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Optical wireless technologies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0" y="2743200"/>
            <a:ext cx="48209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4953000" y="2514600"/>
            <a:ext cx="39338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724400" y="506866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Fig. 2 Structure of a point-to-point </a:t>
            </a:r>
            <a:r>
              <a:rPr lang="en-US" dirty="0" err="1"/>
              <a:t>WDM</a:t>
            </a:r>
            <a:r>
              <a:rPr lang="en-US" dirty="0"/>
              <a:t> transmission system.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6211669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Fig. 1 Different technologies for fiber-to-the-home (</a:t>
            </a:r>
            <a:r>
              <a:rPr lang="en-US" dirty="0" err="1"/>
              <a:t>FTTH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Cont’: Optical wireless technology</a:t>
            </a:r>
            <a:endParaRPr lang="id-ID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228600" y="3429000"/>
            <a:ext cx="8229600" cy="3362979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Optical networks development goal: </a:t>
            </a:r>
          </a:p>
          <a:p>
            <a:pPr marL="0" indent="0">
              <a:buNone/>
            </a:pPr>
            <a:r>
              <a:rPr lang="id-ID" dirty="0" smtClean="0"/>
              <a:t>to move toward dynamic all-optical networks</a:t>
            </a:r>
            <a:endParaRPr lang="id-ID" dirty="0"/>
          </a:p>
        </p:txBody>
      </p:sp>
      <p:sp>
        <p:nvSpPr>
          <p:cNvPr id="4" name="Right Triangle 3"/>
          <p:cNvSpPr/>
          <p:nvPr/>
        </p:nvSpPr>
        <p:spPr>
          <a:xfrm rot="10800000" flipH="1">
            <a:off x="6705600" y="1905000"/>
            <a:ext cx="1143000" cy="12192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Triangle 4"/>
          <p:cNvSpPr/>
          <p:nvPr/>
        </p:nvSpPr>
        <p:spPr>
          <a:xfrm>
            <a:off x="1524000" y="1905000"/>
            <a:ext cx="1143000" cy="121920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Triangle 5"/>
          <p:cNvSpPr/>
          <p:nvPr/>
        </p:nvSpPr>
        <p:spPr>
          <a:xfrm rot="10800000">
            <a:off x="1524001" y="1905000"/>
            <a:ext cx="1143000" cy="1219200"/>
          </a:xfrm>
          <a:prstGeom prst="rt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171700" y="1905001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O</a:t>
            </a:r>
            <a:endParaRPr lang="id-ID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638300" y="2386295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E</a:t>
            </a:r>
            <a:endParaRPr lang="id-ID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819900" y="1946701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O</a:t>
            </a:r>
            <a:endParaRPr lang="id-ID" sz="3600" dirty="0"/>
          </a:p>
        </p:txBody>
      </p:sp>
      <p:sp>
        <p:nvSpPr>
          <p:cNvPr id="11" name="Right Triangle 10"/>
          <p:cNvSpPr/>
          <p:nvPr/>
        </p:nvSpPr>
        <p:spPr>
          <a:xfrm flipH="1">
            <a:off x="6705600" y="1904010"/>
            <a:ext cx="1143000" cy="1219200"/>
          </a:xfrm>
          <a:prstGeom prst="rtTriangl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7315200" y="2477870"/>
            <a:ext cx="41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E</a:t>
            </a:r>
            <a:endParaRPr lang="id-ID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0700" y="1295401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Tx</a:t>
            </a:r>
            <a:endParaRPr lang="id-ID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953250" y="1295400"/>
            <a:ext cx="72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R</a:t>
            </a:r>
            <a:r>
              <a:rPr lang="id-ID" sz="36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0" y="1371601"/>
            <a:ext cx="347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Free space medium</a:t>
            </a:r>
            <a:endParaRPr lang="id-ID" sz="2800" dirty="0"/>
          </a:p>
        </p:txBody>
      </p:sp>
      <p:cxnSp>
        <p:nvCxnSpPr>
          <p:cNvPr id="29" name="Straight Connector 28"/>
          <p:cNvCxnSpPr>
            <a:endCxn id="5" idx="1"/>
          </p:cNvCxnSpPr>
          <p:nvPr/>
        </p:nvCxnSpPr>
        <p:spPr>
          <a:xfrm>
            <a:off x="609600" y="2513610"/>
            <a:ext cx="914400" cy="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48600" y="2552701"/>
            <a:ext cx="914400" cy="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/>
              <a:t>2.2 Optical network components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8600" y="838200"/>
            <a:ext cx="5105400" cy="2667000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231775" indent="-231775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Transmitter: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DFB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DBR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31775" indent="-231775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Multiplexer and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Demultiplexer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31775" indent="-231775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Fiber Properties: SM</a:t>
            </a:r>
          </a:p>
          <a:p>
            <a:pPr marL="231775" indent="-231775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Optical Amplifiers: 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SOA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EDFA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EDWA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31775" indent="-231775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Optical Switches: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WRS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31775" indent="-231775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Receivers: p-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-n,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APD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5372100" y="838200"/>
            <a:ext cx="3048000" cy="221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5372100" y="5381625"/>
            <a:ext cx="3352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/>
          <a:stretch>
            <a:fillRect/>
          </a:stretch>
        </p:blipFill>
        <p:spPr bwMode="auto">
          <a:xfrm>
            <a:off x="5372100" y="3124200"/>
            <a:ext cx="3543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lum bright="-20000" contrast="40000"/>
          </a:blip>
          <a:stretch>
            <a:fillRect/>
          </a:stretch>
        </p:blipFill>
        <p:spPr bwMode="auto">
          <a:xfrm>
            <a:off x="0" y="3486150"/>
            <a:ext cx="2990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24450"/>
            <a:ext cx="37528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645</Words>
  <Application>Microsoft Office PowerPoint</Application>
  <PresentationFormat>On-screen Show (4:3)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An integrated survey in Optical Networks: Concepts, Components and Problems</vt:lpstr>
      <vt:lpstr>1. introduction</vt:lpstr>
      <vt:lpstr>Point-to-point link apparatus: Overview</vt:lpstr>
      <vt:lpstr>Optical fiber system advantages:</vt:lpstr>
      <vt:lpstr>Main parts of optical fiber networks:</vt:lpstr>
      <vt:lpstr>2. Material and methods</vt:lpstr>
      <vt:lpstr>2. 1 Optical network properties</vt:lpstr>
      <vt:lpstr>Cont’: Optical wireless technology</vt:lpstr>
      <vt:lpstr>2.2 Optical network components </vt:lpstr>
      <vt:lpstr>PowerPoint Presentation</vt:lpstr>
      <vt:lpstr>2.3 Multiplexing techniques</vt:lpstr>
      <vt:lpstr>2.4 Optical WDM Networks</vt:lpstr>
      <vt:lpstr>2.5 Problems of Designing Wavelength Routing</vt:lpstr>
      <vt:lpstr>2.6 Network design and fiber topology problems</vt:lpstr>
      <vt:lpstr>2.7 Grooming the higher-layer traffic</vt:lpstr>
      <vt:lpstr>3. Results &amp; discussion</vt:lpstr>
      <vt:lpstr>3.1 RWA Problems in Optical Networks</vt:lpstr>
      <vt:lpstr>3.2 Classifying RWA based on Routing</vt:lpstr>
      <vt:lpstr>3.2.1 Static routing algorithms </vt:lpstr>
      <vt:lpstr>3.2.2 Adaptive routing algorithms </vt:lpstr>
      <vt:lpstr>3.2.3 Dynamic routing algorithms </vt:lpstr>
      <vt:lpstr>3.3 Classifying RWA based on Propagation</vt:lpstr>
      <vt:lpstr>3.4 Wavelength Assignment (WA) Problem</vt:lpstr>
      <vt:lpstr>3.5 Physical Impairment</vt:lpstr>
      <vt:lpstr>3.6 Linear Impairment</vt:lpstr>
      <vt:lpstr>3.7 Non-Linear Impairments</vt:lpstr>
      <vt:lpstr>3.8 Future works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integrated survey in Optical Networks: Concepts, Components and Problems</dc:title>
  <dc:creator>Admin</dc:creator>
  <cp:lastModifiedBy>Lenovo</cp:lastModifiedBy>
  <cp:revision>40</cp:revision>
  <dcterms:created xsi:type="dcterms:W3CDTF">2012-10-05T22:22:17Z</dcterms:created>
  <dcterms:modified xsi:type="dcterms:W3CDTF">2013-05-01T06:28:11Z</dcterms:modified>
</cp:coreProperties>
</file>