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3" r:id="rId6"/>
    <p:sldId id="272" r:id="rId7"/>
    <p:sldId id="261" r:id="rId8"/>
    <p:sldId id="271" r:id="rId9"/>
    <p:sldId id="262" r:id="rId10"/>
    <p:sldId id="274" r:id="rId11"/>
    <p:sldId id="260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3" r:id="rId20"/>
    <p:sldId id="282" r:id="rId21"/>
    <p:sldId id="283" r:id="rId22"/>
    <p:sldId id="288" r:id="rId23"/>
    <p:sldId id="284" r:id="rId24"/>
    <p:sldId id="287" r:id="rId25"/>
    <p:sldId id="286" r:id="rId26"/>
    <p:sldId id="285" r:id="rId27"/>
    <p:sldId id="275" r:id="rId28"/>
    <p:sldId id="277" r:id="rId29"/>
    <p:sldId id="276" r:id="rId30"/>
    <p:sldId id="278" r:id="rId31"/>
    <p:sldId id="279" r:id="rId32"/>
    <p:sldId id="280" r:id="rId33"/>
    <p:sldId id="281" r:id="rId34"/>
    <p:sldId id="289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7" autoAdjust="0"/>
  </p:normalViewPr>
  <p:slideViewPr>
    <p:cSldViewPr>
      <p:cViewPr>
        <p:scale>
          <a:sx n="75" d="100"/>
          <a:sy n="75" d="100"/>
        </p:scale>
        <p:origin x="-114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BB2AB-61AD-42C7-B41A-CD2541A53F8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CFAD-E9C9-41F6-A610-14C86103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CFAD-E9C9-41F6-A610-14C861035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endParaRPr lang="id-ID" alt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87" y="606426"/>
            <a:ext cx="6663085" cy="73501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36" y="1581150"/>
            <a:ext cx="6646936" cy="7677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sp>
        <p:nvSpPr>
          <p:cNvPr id="18" name="Line 11"/>
          <p:cNvSpPr>
            <a:spLocks noChangeShapeType="1"/>
          </p:cNvSpPr>
          <p:nvPr userDrawn="1"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628650"/>
            <a:ext cx="17129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5"/>
          <p:cNvSpPr txBox="1">
            <a:spLocks noChangeArrowheads="1"/>
          </p:cNvSpPr>
          <p:nvPr userDrawn="1"/>
        </p:nvSpPr>
        <p:spPr>
          <a:xfrm>
            <a:off x="357188" y="6581601"/>
            <a:ext cx="85344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Te</a:t>
            </a:r>
            <a:r>
              <a:rPr lang="id-ID" dirty="0" smtClean="0"/>
              <a:t>lkom University </a:t>
            </a:r>
            <a:r>
              <a:rPr lang="de-DE" dirty="0" smtClean="0"/>
              <a:t>| </a:t>
            </a:r>
            <a:r>
              <a:rPr lang="id-ID" dirty="0" smtClean="0"/>
              <a:t>Program S2 TT </a:t>
            </a:r>
            <a:r>
              <a:rPr lang="de-DE" dirty="0" smtClean="0"/>
              <a:t>| </a:t>
            </a:r>
            <a:r>
              <a:rPr lang="en-US" dirty="0" smtClean="0"/>
              <a:t>Erna Sri </a:t>
            </a:r>
            <a:r>
              <a:rPr lang="en-US" dirty="0" err="1" smtClean="0"/>
              <a:t>Sugesti</a:t>
            </a:r>
            <a:r>
              <a:rPr lang="en-US" dirty="0" smtClean="0"/>
              <a:t> </a:t>
            </a:r>
            <a:r>
              <a:rPr lang="de-DE" dirty="0" smtClean="0"/>
              <a:t>| Arfianto Fahmi |  </a:t>
            </a:r>
            <a:fld id="{CBA96B2B-09C7-4BA8-A744-DED4A8A75874}" type="slidenum">
              <a:rPr lang="de-DE" smtClean="0"/>
              <a:pPr>
                <a:defRPr/>
              </a:pPr>
              <a:t>‹#›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12" name="Picture 2" descr="C:\Users\dewanta\Downloads\11136684_10204490801563285_8096075179202873683_n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41588"/>
            <a:ext cx="8642350" cy="3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0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37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863"/>
            <a:ext cx="6743700" cy="714376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id-ID" altLang="id-ID" smtClean="0"/>
          </a:p>
        </p:txBody>
      </p:sp>
      <p:sp>
        <p:nvSpPr>
          <p:cNvPr id="14" name="Line 19"/>
          <p:cNvSpPr>
            <a:spLocks noChangeShapeType="1"/>
          </p:cNvSpPr>
          <p:nvPr userDrawn="1"/>
        </p:nvSpPr>
        <p:spPr bwMode="auto">
          <a:xfrm>
            <a:off x="252413" y="6489700"/>
            <a:ext cx="7705725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15" name="Picture 11" descr="C:\Palugada Team\Tugas Akhir\imag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50863"/>
            <a:ext cx="1711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7957268" y="6313475"/>
            <a:ext cx="10072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id-ID" sz="1800" b="1" cap="none" spc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1800" b="1" cap="none" spc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id-ID" sz="1800" b="1" cap="none" spc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-TE</a:t>
            </a:r>
            <a:endParaRPr lang="en-US" sz="1800" b="1" cap="none" spc="0" baseline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52413" y="368300"/>
            <a:ext cx="8640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51520" y="1412776"/>
            <a:ext cx="8640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 txBox="1">
            <a:spLocks noChangeArrowheads="1"/>
          </p:cNvSpPr>
          <p:nvPr userDrawn="1"/>
        </p:nvSpPr>
        <p:spPr>
          <a:xfrm>
            <a:off x="357188" y="6581601"/>
            <a:ext cx="85344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dirty="0" smtClean="0"/>
              <a:t>Te</a:t>
            </a:r>
            <a:r>
              <a:rPr lang="id-ID" dirty="0" smtClean="0"/>
              <a:t>lkom University </a:t>
            </a:r>
            <a:r>
              <a:rPr lang="de-DE" dirty="0" smtClean="0"/>
              <a:t>| </a:t>
            </a:r>
            <a:r>
              <a:rPr lang="id-ID" dirty="0" smtClean="0"/>
              <a:t>Program S2 TT </a:t>
            </a:r>
            <a:r>
              <a:rPr lang="de-DE" dirty="0" smtClean="0"/>
              <a:t>| </a:t>
            </a:r>
            <a:r>
              <a:rPr lang="en-US" dirty="0" smtClean="0"/>
              <a:t>Erna Sri </a:t>
            </a:r>
            <a:r>
              <a:rPr lang="en-US" dirty="0" err="1" smtClean="0"/>
              <a:t>Sugesti</a:t>
            </a:r>
            <a:r>
              <a:rPr lang="en-US" dirty="0" smtClean="0"/>
              <a:t> </a:t>
            </a:r>
            <a:r>
              <a:rPr lang="de-DE" dirty="0" smtClean="0"/>
              <a:t>| Arfianto Fahmi |  </a:t>
            </a:r>
            <a:fld id="{CBA96B2B-09C7-4BA8-A744-DED4A8A75874}" type="slidenum">
              <a:rPr lang="de-DE" smtClean="0"/>
              <a:pPr algn="l">
                <a:defRPr/>
              </a:pPr>
              <a:t>‹#›</a:t>
            </a:fld>
            <a:endParaRPr lang="de-DE" dirty="0" smtClean="0"/>
          </a:p>
          <a:p>
            <a:pPr algn="l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44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30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5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244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141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9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EFE7-33DE-4992-9EAB-D265C6D7228D}" type="datetimeFigureOut">
              <a:rPr lang="id-ID" smtClean="0"/>
              <a:t>25/08/2016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AB53-37A8-4AA3-BAD7-DF263D79C90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41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TELECOMMUNICATION NETWORK PERFORMANCE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The big picture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289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r>
              <a:rPr lang="id-ID" b="1" dirty="0" smtClean="0"/>
              <a:t>Current Issues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464496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Internet is increasing exponentialy</a:t>
            </a:r>
          </a:p>
          <a:p>
            <a:r>
              <a:rPr lang="id-ID" dirty="0" smtClean="0"/>
              <a:t>Internet traffic and the </a:t>
            </a:r>
            <a:r>
              <a:rPr lang="id-ID" dirty="0" smtClean="0"/>
              <a:t>bandwidth </a:t>
            </a:r>
            <a:r>
              <a:rPr lang="id-ID" dirty="0" smtClean="0"/>
              <a:t>double in every 18 months</a:t>
            </a:r>
          </a:p>
          <a:p>
            <a:r>
              <a:rPr lang="id-ID" dirty="0" smtClean="0"/>
              <a:t>The bandwidth is about 100 Tbits/s</a:t>
            </a:r>
          </a:p>
          <a:p>
            <a:r>
              <a:rPr lang="id-ID" dirty="0" smtClean="0"/>
              <a:t>More wireless voice traffic than wired traffic</a:t>
            </a:r>
          </a:p>
          <a:p>
            <a:r>
              <a:rPr lang="id-ID" dirty="0" smtClean="0"/>
              <a:t>Computer Telephony Integration (CTI)</a:t>
            </a:r>
          </a:p>
          <a:p>
            <a:r>
              <a:rPr lang="id-ID" dirty="0" smtClean="0"/>
              <a:t>Switched telephony network to IP NGN networks (multiservices convergent networks)</a:t>
            </a:r>
          </a:p>
          <a:p>
            <a:r>
              <a:rPr lang="id-ID" dirty="0" smtClean="0"/>
              <a:t>Modem triple play (voice, data, TV)</a:t>
            </a:r>
          </a:p>
          <a:p>
            <a:r>
              <a:rPr lang="id-ID" dirty="0" smtClean="0"/>
              <a:t>Quadruple play: triple play + mobile telephony</a:t>
            </a:r>
          </a:p>
          <a:p>
            <a:r>
              <a:rPr lang="id-ID" dirty="0" smtClean="0"/>
              <a:t>Virtualization of the access point, green networks</a:t>
            </a:r>
          </a:p>
          <a:p>
            <a:r>
              <a:rPr lang="id-ID" dirty="0" smtClean="0"/>
              <a:t>IP Multimedia System (IMS) architecture: full IP arichitecture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51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16028" r="18942" b="10383"/>
          <a:stretch/>
        </p:blipFill>
        <p:spPr bwMode="auto">
          <a:xfrm>
            <a:off x="467544" y="1474838"/>
            <a:ext cx="7875639" cy="49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13810" r="8286" b="8367"/>
          <a:stretch/>
        </p:blipFill>
        <p:spPr bwMode="auto">
          <a:xfrm>
            <a:off x="251520" y="1484784"/>
            <a:ext cx="87345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11459" r="16252" b="7708"/>
          <a:stretch/>
        </p:blipFill>
        <p:spPr bwMode="auto">
          <a:xfrm>
            <a:off x="395536" y="1556792"/>
            <a:ext cx="8549640" cy="483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2436" r="8756" b="6250"/>
          <a:stretch/>
        </p:blipFill>
        <p:spPr bwMode="auto">
          <a:xfrm>
            <a:off x="323528" y="1556792"/>
            <a:ext cx="85648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11392" r="9412" b="6149"/>
          <a:stretch/>
        </p:blipFill>
        <p:spPr bwMode="auto">
          <a:xfrm>
            <a:off x="323528" y="1556792"/>
            <a:ext cx="8481259" cy="48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11459" r="9867" b="6250"/>
          <a:stretch/>
        </p:blipFill>
        <p:spPr bwMode="auto">
          <a:xfrm>
            <a:off x="25152" y="1556792"/>
            <a:ext cx="9144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854968"/>
          </a:xfrm>
        </p:spPr>
        <p:txBody>
          <a:bodyPr/>
          <a:lstStyle/>
          <a:p>
            <a:r>
              <a:rPr lang="id-ID" dirty="0" smtClean="0"/>
              <a:t>New communication architectures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Challenge: offer QoS in the Internet network</a:t>
            </a:r>
          </a:p>
          <a:p>
            <a:r>
              <a:rPr lang="id-ID" dirty="0" smtClean="0"/>
              <a:t>Multipmedia applications, VoD, IPTV for Internet will be developed and used when QoS mechanismes will exist</a:t>
            </a:r>
          </a:p>
          <a:p>
            <a:r>
              <a:rPr lang="id-ID" dirty="0" smtClean="0"/>
              <a:t>New functions must be developed to guarantee performance, offer security, avoid jitter, allow the respect of time-constraints,...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30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64"/>
            <a:ext cx="8229600" cy="782960"/>
          </a:xfrm>
        </p:spPr>
        <p:txBody>
          <a:bodyPr/>
          <a:lstStyle/>
          <a:p>
            <a:r>
              <a:rPr lang="id-ID" dirty="0"/>
              <a:t>Next Generation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289032" cy="4525963"/>
          </a:xfrm>
        </p:spPr>
        <p:txBody>
          <a:bodyPr>
            <a:normAutofit/>
          </a:bodyPr>
          <a:lstStyle/>
          <a:p>
            <a:r>
              <a:rPr lang="id-ID" sz="2800" dirty="0"/>
              <a:t>MPLS, Native IP, Carrier Grade Ethernet</a:t>
            </a:r>
          </a:p>
          <a:p>
            <a:r>
              <a:rPr lang="id-ID" sz="2800" dirty="0"/>
              <a:t>Unique network: wired and wireless, data</a:t>
            </a:r>
            <a:r>
              <a:rPr lang="id-ID" sz="2800" dirty="0" smtClean="0"/>
              <a:t>, voice</a:t>
            </a:r>
            <a:endParaRPr lang="id-ID" sz="2800" dirty="0"/>
          </a:p>
          <a:p>
            <a:r>
              <a:rPr lang="id-ID" sz="2800" dirty="0"/>
              <a:t>Problem of TCP/IP: electrical consumption</a:t>
            </a:r>
            <a:r>
              <a:rPr lang="id-ID" sz="2800" dirty="0" smtClean="0"/>
              <a:t>, complexity</a:t>
            </a:r>
          </a:p>
          <a:p>
            <a:r>
              <a:rPr lang="id-ID" sz="2800" dirty="0"/>
              <a:t>Intelligence in the network: smart, </a:t>
            </a:r>
            <a:r>
              <a:rPr lang="id-ID" sz="2800" dirty="0" smtClean="0"/>
              <a:t>active autonomic </a:t>
            </a:r>
            <a:r>
              <a:rPr lang="id-ID" sz="2800" dirty="0"/>
              <a:t>networks =&gt; </a:t>
            </a:r>
            <a:r>
              <a:rPr lang="id-ID" sz="2800" dirty="0" smtClean="0"/>
              <a:t>autoconfiguration</a:t>
            </a:r>
          </a:p>
          <a:p>
            <a:r>
              <a:rPr lang="id-ID" sz="2800" dirty="0"/>
              <a:t>Vitual Internet: Cloud and Data Center</a:t>
            </a: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947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8654"/>
            <a:ext cx="8229600" cy="850106"/>
          </a:xfrm>
        </p:spPr>
        <p:txBody>
          <a:bodyPr/>
          <a:lstStyle/>
          <a:p>
            <a:r>
              <a:rPr lang="id-ID" dirty="0" smtClean="0"/>
              <a:t>Lecture’s  Scopes: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The big picture of current telecomm. networks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Qos metrics (1): phycisal layer and data link layer metrics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Qos metrics (2): network layer and transport layer metrics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System reliability (1): MTTF, MTTF, MTBT,  FIT, availabilty, survivabilty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System reliabilty (2): surviability for optical and wireless network cases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queuing (1): concepts,  Kendall notation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queuing (2): Markov chains model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controlling (1): optimations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controlling (2): optimations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modeling and simulation (1)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modeling and simulation (2)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case 1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case 2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900" dirty="0" smtClean="0"/>
              <a:t>Network case 3</a:t>
            </a:r>
          </a:p>
          <a:p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2664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72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Evolution IP-oriented Network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3" y="1484785"/>
            <a:ext cx="7153231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364"/>
            <a:ext cx="8229600" cy="782960"/>
          </a:xfrm>
        </p:spPr>
        <p:txBody>
          <a:bodyPr/>
          <a:lstStyle/>
          <a:p>
            <a:pPr algn="l"/>
            <a:r>
              <a:rPr lang="id-ID" dirty="0" smtClean="0"/>
              <a:t>Evolution of IP transport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6193"/>
            <a:ext cx="6984776" cy="49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872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IP Traffic Characteristics</a:t>
            </a:r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" y="1485315"/>
            <a:ext cx="7061542" cy="492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872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MPLS</a:t>
            </a:r>
            <a:endParaRPr lang="id-ID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72084"/>
            <a:ext cx="73610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872"/>
            <a:ext cx="8229600" cy="638944"/>
          </a:xfrm>
        </p:spPr>
        <p:txBody>
          <a:bodyPr/>
          <a:lstStyle/>
          <a:p>
            <a:pPr algn="l"/>
            <a:r>
              <a:rPr lang="id-ID" dirty="0" smtClean="0"/>
              <a:t>MPLS (Cont.)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2" y="1483943"/>
            <a:ext cx="7061260" cy="49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64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Comparison IP over ATM and MPLS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72728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080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Photonic MPLS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" y="1526042"/>
            <a:ext cx="6836537" cy="48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72"/>
            <a:ext cx="8229600" cy="782960"/>
          </a:xfrm>
        </p:spPr>
        <p:txBody>
          <a:bodyPr/>
          <a:lstStyle/>
          <a:p>
            <a:pPr algn="l"/>
            <a:r>
              <a:rPr lang="id-ID" dirty="0" smtClean="0"/>
              <a:t>Photonic Network Architecture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94105"/>
            <a:ext cx="7632848" cy="48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64"/>
            <a:ext cx="8229600" cy="710952"/>
          </a:xfrm>
        </p:spPr>
        <p:txBody>
          <a:bodyPr/>
          <a:lstStyle/>
          <a:p>
            <a:pPr algn="l"/>
            <a:r>
              <a:rPr lang="id-ID" dirty="0" smtClean="0"/>
              <a:t>Fundamental Photonic Network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31648"/>
            <a:ext cx="6984776" cy="483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5464"/>
            <a:ext cx="8795320" cy="710952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Fundamental Photonic Network (Cont.)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97484"/>
            <a:ext cx="72008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</p:spPr>
        <p:txBody>
          <a:bodyPr/>
          <a:lstStyle/>
          <a:p>
            <a:r>
              <a:rPr lang="id-ID" dirty="0" smtClean="0"/>
              <a:t>Main References: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Autofit/>
          </a:bodyPr>
          <a:lstStyle/>
          <a:p>
            <a:r>
              <a:rPr lang="en-US" sz="2200" dirty="0" smtClean="0"/>
              <a:t>William C. Hardy, “</a:t>
            </a:r>
            <a:r>
              <a:rPr lang="en-US" sz="2200" dirty="0" err="1" smtClean="0"/>
              <a:t>QoS</a:t>
            </a:r>
            <a:r>
              <a:rPr lang="en-US" sz="2200" dirty="0" smtClean="0"/>
              <a:t> Measurement and Evaluation of Telecommunications Quality of Service,” John Wiley &amp; Sons, 2001.</a:t>
            </a:r>
            <a:endParaRPr lang="id-ID" sz="2200" dirty="0" smtClean="0"/>
          </a:p>
          <a:p>
            <a:r>
              <a:rPr lang="id-ID" sz="2200" dirty="0" smtClean="0"/>
              <a:t>Dietmar Tutsch,  Performance Analysis od network Architectures, Springer-Verlag Berlin Heidelberg, 2006</a:t>
            </a:r>
          </a:p>
          <a:p>
            <a:r>
              <a:rPr lang="id-ID" sz="2200" dirty="0" smtClean="0"/>
              <a:t>Wah Chun Chan, Performance Analysis of Telecommunications and Local Area Networks, Kluwer Academic Publishers,  2002.</a:t>
            </a:r>
          </a:p>
          <a:p>
            <a:r>
              <a:rPr lang="id-ID" sz="2200" dirty="0" smtClean="0"/>
              <a:t>Piet Van Mieghem, Performance Analysis of Communications Networks and Systems, Cambridge University Press, 2006.</a:t>
            </a:r>
          </a:p>
          <a:p>
            <a:r>
              <a:rPr lang="id-ID" sz="2200" dirty="0" smtClean="0"/>
              <a:t>Demetres D. Kouvatsos (Editor), Network Performance Engineering, Springer-Verlag Berlin Heidelberg, 2011</a:t>
            </a:r>
          </a:p>
          <a:p>
            <a:r>
              <a:rPr lang="id-ID" sz="2200" dirty="0" smtClean="0"/>
              <a:t>Jeremiah F. Hayes, Thimma V. J. Ganesh babu, Modelling and Analysis of Telecommunications Networks, John Wiley &amp; Sons Inc, 2004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7080"/>
            <a:ext cx="8795320" cy="710952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Fundamental Photonic Network (Cont.)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99575"/>
            <a:ext cx="7056784" cy="49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5464"/>
            <a:ext cx="8795320" cy="710952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Fundamental Photonic Network (Cont.)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8518"/>
            <a:ext cx="7056784" cy="490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38572"/>
            <a:ext cx="8795320" cy="710952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Fundamental Photonic Network (Cont.)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1569948"/>
            <a:ext cx="6892057" cy="47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795320" cy="1143000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Availability cell in ATM Systems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562080"/>
            <a:ext cx="6839099" cy="47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2564904"/>
            <a:ext cx="5631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d-ID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/>
          <a:lstStyle/>
          <a:p>
            <a:r>
              <a:rPr lang="id-ID" dirty="0" smtClean="0"/>
              <a:t>Telecomm Networks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56184"/>
            <a:ext cx="4896544" cy="506916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telecommunications network</a:t>
            </a:r>
            <a:r>
              <a:rPr lang="en-US" sz="2000" dirty="0" smtClean="0"/>
              <a:t> is a collection of </a:t>
            </a:r>
            <a:r>
              <a:rPr lang="id-ID" sz="2000" dirty="0" smtClean="0"/>
              <a:t>terminal nodes, links and any intermediate </a:t>
            </a:r>
            <a:r>
              <a:rPr lang="en-US" sz="2000" dirty="0" smtClean="0"/>
              <a:t>which are connected so as to enable </a:t>
            </a:r>
            <a:r>
              <a:rPr lang="id-ID" sz="2000" dirty="0" smtClean="0"/>
              <a:t>telecommunication </a:t>
            </a:r>
            <a:r>
              <a:rPr lang="en-US" sz="2000" dirty="0" smtClean="0"/>
              <a:t>between the terminals.</a:t>
            </a:r>
          </a:p>
          <a:p>
            <a:r>
              <a:rPr lang="en-US" sz="2000" dirty="0" smtClean="0"/>
              <a:t>The </a:t>
            </a:r>
            <a:r>
              <a:rPr lang="id-ID" sz="2000" dirty="0" smtClean="0"/>
              <a:t>transmission </a:t>
            </a:r>
            <a:r>
              <a:rPr lang="en-US" sz="2000" dirty="0" smtClean="0"/>
              <a:t>links connect the nodes together. The nodes use </a:t>
            </a:r>
            <a:r>
              <a:rPr lang="id-ID" sz="2000" dirty="0" smtClean="0"/>
              <a:t> circuit switching, message switching </a:t>
            </a:r>
            <a:r>
              <a:rPr lang="en-US" sz="2000" dirty="0" smtClean="0"/>
              <a:t>or </a:t>
            </a:r>
            <a:r>
              <a:rPr lang="id-ID" sz="2000" dirty="0" smtClean="0"/>
              <a:t>packet switching </a:t>
            </a:r>
            <a:r>
              <a:rPr lang="en-US" sz="2000" dirty="0" smtClean="0"/>
              <a:t>to pass the signal through the correct links and nodes to reach the correct destination terminal.</a:t>
            </a:r>
          </a:p>
          <a:p>
            <a:r>
              <a:rPr lang="en-US" sz="2000" dirty="0" smtClean="0"/>
              <a:t>Each terminal in the network usually has a unique </a:t>
            </a:r>
            <a:r>
              <a:rPr lang="id-ID" sz="2000" dirty="0" smtClean="0"/>
              <a:t>address </a:t>
            </a:r>
            <a:r>
              <a:rPr lang="en-US" sz="2000" dirty="0" smtClean="0"/>
              <a:t>so messages or connections can be routed to the correct recipients. </a:t>
            </a:r>
            <a:endParaRPr lang="id-ID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528392" cy="333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515719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 smtClean="0"/>
              <a:t>en.wikipedia.org</a:t>
            </a:r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6490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Telecommunication Nodes Examples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756" y="2045989"/>
            <a:ext cx="433082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public or private </a:t>
            </a:r>
            <a:r>
              <a:rPr lang="id-ID" sz="2400" dirty="0" smtClean="0"/>
              <a:t>telephone exchange</a:t>
            </a:r>
            <a:r>
              <a:rPr lang="en-US" sz="2400" dirty="0" smtClean="0"/>
              <a:t>, </a:t>
            </a:r>
            <a:endParaRPr lang="id-ID" sz="2400" dirty="0" smtClean="0"/>
          </a:p>
          <a:p>
            <a:r>
              <a:rPr lang="en-US" sz="2400" dirty="0" smtClean="0"/>
              <a:t>a </a:t>
            </a:r>
            <a:r>
              <a:rPr lang="id-ID" sz="2400" dirty="0" smtClean="0"/>
              <a:t>remote concentrator,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r>
              <a:rPr lang="en-US" sz="2400" dirty="0" smtClean="0"/>
              <a:t>a computer providing some </a:t>
            </a:r>
            <a:r>
              <a:rPr lang="id-ID" sz="2400" dirty="0" smtClean="0"/>
              <a:t> intelligent network service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15788" y="1535113"/>
            <a:ext cx="4040188" cy="6397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dirty="0" smtClean="0"/>
              <a:t>Fixed Telephones Network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826124" y="1488902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700" dirty="0"/>
              <a:t>C</a:t>
            </a:r>
            <a:r>
              <a:rPr lang="id-ID" sz="2700" dirty="0" smtClean="0"/>
              <a:t>ellular communication</a:t>
            </a:r>
            <a:endParaRPr lang="id-ID" sz="27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932040" y="2060848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Base station controller </a:t>
            </a:r>
          </a:p>
          <a:p>
            <a:r>
              <a:rPr lang="en-US" dirty="0" smtClean="0"/>
              <a:t>H</a:t>
            </a:r>
            <a:r>
              <a:rPr lang="id-ID" dirty="0" smtClean="0"/>
              <a:t>ome Location Register</a:t>
            </a:r>
          </a:p>
          <a:p>
            <a:r>
              <a:rPr lang="id-ID" dirty="0" smtClean="0"/>
              <a:t>Gateways GPRS Support (GGSN)</a:t>
            </a:r>
          </a:p>
          <a:p>
            <a:r>
              <a:rPr lang="id-ID" dirty="0" smtClean="0"/>
              <a:t>Serving GPRS Support Node (SGSN,</a:t>
            </a:r>
            <a:r>
              <a:rPr lang="en-US" dirty="0" smtClean="0"/>
              <a:t> </a:t>
            </a: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68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6615"/>
            <a:ext cx="6019874" cy="229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98230" cy="24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66" y="3861048"/>
            <a:ext cx="3950642" cy="24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168352" cy="45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2832"/>
            <a:ext cx="3491880" cy="453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8196" y="6165304"/>
            <a:ext cx="9111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Wah</a:t>
            </a:r>
            <a:r>
              <a:rPr lang="en-US" sz="1200" dirty="0" smtClean="0"/>
              <a:t> Chun Chan, Performance Analysis of Telecommunications and Local Area Networks, Kluwer Academic Publishers,  2002.</a:t>
            </a:r>
            <a:endParaRPr 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30417" r="13558" b="17916"/>
          <a:stretch/>
        </p:blipFill>
        <p:spPr bwMode="auto">
          <a:xfrm>
            <a:off x="172258" y="3268435"/>
            <a:ext cx="3096344" cy="18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5565304" cy="706090"/>
          </a:xfrm>
        </p:spPr>
        <p:txBody>
          <a:bodyPr>
            <a:normAutofit/>
          </a:bodyPr>
          <a:lstStyle/>
          <a:p>
            <a:r>
              <a:rPr lang="id-ID" dirty="0" smtClean="0"/>
              <a:t>The switching types</a:t>
            </a:r>
            <a:endParaRPr lang="id-ID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7" t="22480" r="14860" b="12601"/>
          <a:stretch/>
        </p:blipFill>
        <p:spPr bwMode="auto">
          <a:xfrm>
            <a:off x="392066" y="1740019"/>
            <a:ext cx="4396161" cy="29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21667" r="19180" b="21459"/>
          <a:stretch/>
        </p:blipFill>
        <p:spPr bwMode="auto">
          <a:xfrm>
            <a:off x="4779818" y="3190416"/>
            <a:ext cx="4156364" cy="297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0362" y="5807005"/>
            <a:ext cx="434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Jeremiah F. Hayes, </a:t>
            </a:r>
            <a:r>
              <a:rPr lang="en-US" sz="1200" dirty="0" err="1" smtClean="0"/>
              <a:t>Thimma</a:t>
            </a:r>
            <a:r>
              <a:rPr lang="en-US" sz="1200" dirty="0" smtClean="0"/>
              <a:t> V. J. Ganesh </a:t>
            </a:r>
            <a:r>
              <a:rPr lang="id-ID" sz="1200" dirty="0" err="1"/>
              <a:t>B</a:t>
            </a:r>
            <a:r>
              <a:rPr lang="en-US" sz="1200" dirty="0" err="1" smtClean="0"/>
              <a:t>abu</a:t>
            </a:r>
            <a:r>
              <a:rPr lang="en-US" sz="1200" dirty="0" smtClean="0"/>
              <a:t>, </a:t>
            </a:r>
            <a:r>
              <a:rPr lang="en-US" sz="1200" dirty="0" err="1" smtClean="0"/>
              <a:t>Modelling</a:t>
            </a:r>
            <a:r>
              <a:rPr lang="en-US" sz="1200" dirty="0" smtClean="0"/>
              <a:t> and Analysis of Telecommunications Networks, John Wiley &amp; Sons </a:t>
            </a:r>
            <a:r>
              <a:rPr lang="en-US" sz="1200" dirty="0" err="1" smtClean="0"/>
              <a:t>Inc</a:t>
            </a:r>
            <a:r>
              <a:rPr lang="en-US" sz="1200" dirty="0" smtClean="0"/>
              <a:t>, 2004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00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21666" r="13558" b="6251"/>
          <a:stretch/>
        </p:blipFill>
        <p:spPr bwMode="auto">
          <a:xfrm>
            <a:off x="894988" y="1628800"/>
            <a:ext cx="7277412" cy="47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674361" y="3560316"/>
            <a:ext cx="441255" cy="230425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154" y="45404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SCOPE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727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669</Words>
  <Application>Microsoft Office PowerPoint</Application>
  <PresentationFormat>On-screen Show (4:3)</PresentationFormat>
  <Paragraphs>81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TELECOMMUNICATION NETWORK PERFORMANCE</vt:lpstr>
      <vt:lpstr>Lecture’s  Scopes:</vt:lpstr>
      <vt:lpstr>Main References:</vt:lpstr>
      <vt:lpstr>Telecomm Networks</vt:lpstr>
      <vt:lpstr>Telecommunication Nodes Examples</vt:lpstr>
      <vt:lpstr>PowerPoint Presentation</vt:lpstr>
      <vt:lpstr>PowerPoint Presentation</vt:lpstr>
      <vt:lpstr>The switching types</vt:lpstr>
      <vt:lpstr>PowerPoint Presentation</vt:lpstr>
      <vt:lpstr>PowerPoint Presentation</vt:lpstr>
      <vt:lpstr>Current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communication architectures</vt:lpstr>
      <vt:lpstr>Next Generation Internet</vt:lpstr>
      <vt:lpstr>Evolution IP-oriented Network</vt:lpstr>
      <vt:lpstr>Evolution of IP transport</vt:lpstr>
      <vt:lpstr>IP Traffic Characteristics</vt:lpstr>
      <vt:lpstr>MPLS</vt:lpstr>
      <vt:lpstr>MPLS (Cont.)</vt:lpstr>
      <vt:lpstr>Comparison IP over ATM and MPLS</vt:lpstr>
      <vt:lpstr>Photonic MPLS</vt:lpstr>
      <vt:lpstr>Photonic Network Architecture</vt:lpstr>
      <vt:lpstr>Fundamental Photonic Network</vt:lpstr>
      <vt:lpstr>Fundamental Photonic Network (Cont.)</vt:lpstr>
      <vt:lpstr>Fundamental Photonic Network (Cont.)</vt:lpstr>
      <vt:lpstr>Fundamental Photonic Network (Cont.)</vt:lpstr>
      <vt:lpstr>Fundamental Photonic Network (Cont.)</vt:lpstr>
      <vt:lpstr>Availability cell in ATM Systems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TELECOMMUNICATION NETWORK PERFORMANCE</dc:title>
  <dc:creator>Lenovo</dc:creator>
  <cp:lastModifiedBy>Lenovo</cp:lastModifiedBy>
  <cp:revision>82</cp:revision>
  <dcterms:created xsi:type="dcterms:W3CDTF">2014-02-09T19:38:15Z</dcterms:created>
  <dcterms:modified xsi:type="dcterms:W3CDTF">2016-08-25T12:40:34Z</dcterms:modified>
</cp:coreProperties>
</file>